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800" r:id="rId3"/>
    <p:sldId id="801" r:id="rId4"/>
    <p:sldId id="667" r:id="rId5"/>
    <p:sldId id="674" r:id="rId6"/>
    <p:sldId id="676" r:id="rId7"/>
    <p:sldId id="675" r:id="rId8"/>
    <p:sldId id="802" r:id="rId9"/>
    <p:sldId id="685" r:id="rId10"/>
    <p:sldId id="673" r:id="rId11"/>
    <p:sldId id="672" r:id="rId12"/>
    <p:sldId id="669" r:id="rId13"/>
    <p:sldId id="796" r:id="rId14"/>
    <p:sldId id="798" r:id="rId15"/>
    <p:sldId id="799" r:id="rId16"/>
    <p:sldId id="803" r:id="rId17"/>
    <p:sldId id="805" r:id="rId18"/>
    <p:sldId id="808" r:id="rId19"/>
    <p:sldId id="806" r:id="rId20"/>
    <p:sldId id="809" r:id="rId21"/>
    <p:sldId id="810" r:id="rId22"/>
    <p:sldId id="820" r:id="rId23"/>
    <p:sldId id="807" r:id="rId24"/>
    <p:sldId id="812" r:id="rId25"/>
    <p:sldId id="813" r:id="rId26"/>
    <p:sldId id="814" r:id="rId27"/>
    <p:sldId id="819" r:id="rId28"/>
    <p:sldId id="816" r:id="rId29"/>
    <p:sldId id="815" r:id="rId30"/>
    <p:sldId id="817" r:id="rId31"/>
    <p:sldId id="821" r:id="rId32"/>
    <p:sldId id="822" r:id="rId33"/>
    <p:sldId id="823" r:id="rId34"/>
    <p:sldId id="797" r:id="rId35"/>
    <p:sldId id="277" r:id="rId36"/>
    <p:sldId id="804" r:id="rId37"/>
    <p:sldId id="818" r:id="rId38"/>
  </p:sldIdLst>
  <p:sldSz cx="12192000" cy="6858000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alibri Light" panose="020F0302020204030204" pitchFamily="34" charset="0"/>
      <p:regular r:id="rId44"/>
      <p:italic r:id="rId45"/>
    </p:embeddedFont>
    <p:embeddedFont>
      <p:font typeface="Consolas" panose="020B0609020204030204" pitchFamily="49" charset="0"/>
      <p:regular r:id="rId46"/>
      <p:bold r:id="rId47"/>
      <p:italic r:id="rId48"/>
      <p:boldItalic r:id="rId49"/>
    </p:embeddedFont>
    <p:embeddedFont>
      <p:font typeface="SimHei" panose="02010609060101010101" pitchFamily="49" charset="-122"/>
      <p:regular r:id="rId50"/>
    </p:embeddedFont>
  </p:embeddedFontLst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5BE"/>
    <a:srgbClr val="D6D6F8"/>
    <a:srgbClr val="F7F5B6"/>
    <a:srgbClr val="6F42C1"/>
    <a:srgbClr val="D73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20"/>
    <p:restoredTop sz="83600"/>
  </p:normalViewPr>
  <p:slideViewPr>
    <p:cSldViewPr snapToGrid="0" snapToObjects="1">
      <p:cViewPr varScale="1">
        <p:scale>
          <a:sx n="118" d="100"/>
          <a:sy n="118" d="100"/>
        </p:scale>
        <p:origin x="34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5" d="100"/>
        <a:sy n="6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6D7121-F3D1-7F44-B365-80E67D71FC67}" type="datetimeFigureOut">
              <a:rPr kumimoji="1" lang="zh-CN" altLang="en-US" smtClean="0"/>
              <a:t>2025/12/10</a:t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B1C4C-66EF-0F4C-B7A3-FECCA39F5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6903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2234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28441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5723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54863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50175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6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37~39 </a:t>
            </a:r>
            <a:r>
              <a:rPr kumimoji="1" lang="zh-CN" altLang="en-US" dirty="0"/>
              <a:t>页， 讲解 </a:t>
            </a:r>
            <a:r>
              <a:rPr kumimoji="1" lang="en-US" altLang="zh-CN" dirty="0"/>
              <a:t>Linux </a:t>
            </a:r>
            <a:r>
              <a:rPr kumimoji="1" lang="zh-CN" altLang="en-US" dirty="0"/>
              <a:t>中虚拟地址相关的处理操作。</a:t>
            </a:r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92531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56865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6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37~39 </a:t>
            </a:r>
            <a:r>
              <a:rPr kumimoji="1" lang="zh-CN" altLang="en-US" dirty="0"/>
              <a:t>页， 讲解 </a:t>
            </a:r>
            <a:r>
              <a:rPr kumimoji="1" lang="en-US" altLang="zh-CN" dirty="0"/>
              <a:t>Linux </a:t>
            </a:r>
            <a:r>
              <a:rPr kumimoji="1" lang="zh-CN" altLang="en-US" dirty="0"/>
              <a:t>中虚拟地址相关的处理操作。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48729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6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37~39 </a:t>
            </a:r>
            <a:r>
              <a:rPr kumimoji="1" lang="zh-CN" altLang="en-US" dirty="0"/>
              <a:t>页， 讲解 </a:t>
            </a:r>
            <a:r>
              <a:rPr kumimoji="1" lang="en-US" altLang="zh-CN" dirty="0"/>
              <a:t>Linux </a:t>
            </a:r>
            <a:r>
              <a:rPr kumimoji="1" lang="zh-CN" altLang="en-US" dirty="0"/>
              <a:t>中虚拟地址相关的处理操作。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73980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6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37~39 </a:t>
            </a:r>
            <a:r>
              <a:rPr kumimoji="1" lang="zh-CN" altLang="en-US" dirty="0"/>
              <a:t>页， 讲解 </a:t>
            </a:r>
            <a:r>
              <a:rPr kumimoji="1" lang="en-US" altLang="zh-CN" dirty="0"/>
              <a:t>Linux </a:t>
            </a:r>
            <a:r>
              <a:rPr kumimoji="1" lang="zh-CN" altLang="en-US" dirty="0"/>
              <a:t>中虚拟地址相关的处理操作。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94317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7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41 </a:t>
            </a:r>
            <a:r>
              <a:rPr kumimoji="1" lang="zh-CN" altLang="en-US" dirty="0"/>
              <a:t>页， 解释存储映射相关的几个概念。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8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45~49 </a:t>
            </a:r>
            <a:r>
              <a:rPr kumimoji="1" lang="zh-CN" altLang="en-US" dirty="0"/>
              <a:t>页以及前几页的回顾内容， 讲解虚拟存储系统如何支持共享资源。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426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94201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7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41 </a:t>
            </a:r>
            <a:r>
              <a:rPr kumimoji="1" lang="zh-CN" altLang="en-US" dirty="0"/>
              <a:t>页， 解释存储映射相关的几个概念。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8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45~49 </a:t>
            </a:r>
            <a:r>
              <a:rPr kumimoji="1" lang="zh-CN" altLang="en-US" dirty="0"/>
              <a:t>页以及前几页的回顾内容， 讲解虚拟存储系统如何支持共享资源。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02047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7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41 </a:t>
            </a:r>
            <a:r>
              <a:rPr kumimoji="1" lang="zh-CN" altLang="en-US" dirty="0"/>
              <a:t>页， 解释存储映射相关的几个概念。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8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45~49 </a:t>
            </a:r>
            <a:r>
              <a:rPr kumimoji="1" lang="zh-CN" altLang="en-US" dirty="0"/>
              <a:t>页以及前几页的回顾内容， 讲解虚拟存储系统如何支持共享资源。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48801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7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41 </a:t>
            </a:r>
            <a:r>
              <a:rPr kumimoji="1" lang="zh-CN" altLang="en-US" dirty="0"/>
              <a:t>页， 解释存储映射相关的几个概念。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8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45~49 </a:t>
            </a:r>
            <a:r>
              <a:rPr kumimoji="1" lang="zh-CN" altLang="en-US" dirty="0"/>
              <a:t>页以及前几页的回顾内容， 讲解虚拟存储系统如何支持共享资源。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13669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9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50~52 </a:t>
            </a:r>
            <a:r>
              <a:rPr kumimoji="1" lang="zh-CN" altLang="en-US" dirty="0"/>
              <a:t>页以及后续的 </a:t>
            </a:r>
            <a:r>
              <a:rPr kumimoji="1" lang="en-US" altLang="zh-CN" dirty="0" err="1"/>
              <a:t>mmap</a:t>
            </a:r>
            <a:r>
              <a:rPr kumimoji="1" lang="en-US" altLang="zh-CN" dirty="0"/>
              <a:t>()</a:t>
            </a:r>
            <a:r>
              <a:rPr kumimoji="1" lang="zh-CN" altLang="en-US" dirty="0"/>
              <a:t>函数相关程序示例， 讲解用户级存储映射的实现方式和主要应用场景， 并分析其优点。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97157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7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41 </a:t>
            </a:r>
            <a:r>
              <a:rPr kumimoji="1" lang="zh-CN" altLang="en-US" dirty="0"/>
              <a:t>页， 解释存储映射相关的几个概念。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8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45~49 </a:t>
            </a:r>
            <a:r>
              <a:rPr kumimoji="1" lang="zh-CN" altLang="en-US" dirty="0"/>
              <a:t>页以及前几页的回顾内容， 讲解虚拟存储系统如何支持共享资源。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31288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548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02313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84590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48575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1819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71984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34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6635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5241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31 </a:t>
            </a:r>
            <a:r>
              <a:rPr kumimoji="1" lang="zh-CN" altLang="en-US" dirty="0"/>
              <a:t>页， 讲解酷睿 </a:t>
            </a:r>
            <a:r>
              <a:rPr kumimoji="1" lang="en-US" altLang="zh-CN" dirty="0"/>
              <a:t>i7 </a:t>
            </a:r>
            <a:r>
              <a:rPr kumimoji="1" lang="zh-CN" altLang="en-US" dirty="0"/>
              <a:t>的存储系统， 并分析各级 </a:t>
            </a:r>
            <a:r>
              <a:rPr kumimoji="1" lang="en-US" altLang="zh-CN" dirty="0"/>
              <a:t>Cache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TLB </a:t>
            </a:r>
            <a:r>
              <a:rPr kumimoji="1" lang="zh-CN" altLang="en-US" dirty="0"/>
              <a:t>的容量、 组相联数量分别是有什么设计考虑。 然后查询最新款的酷睿 </a:t>
            </a:r>
            <a:r>
              <a:rPr kumimoji="1" lang="en-US" altLang="zh-CN" dirty="0"/>
              <a:t>i7 </a:t>
            </a:r>
            <a:r>
              <a:rPr kumimoji="1" lang="zh-CN" altLang="en-US" dirty="0"/>
              <a:t>的这些指标有没有变化。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4405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32~35 </a:t>
            </a:r>
            <a:r>
              <a:rPr kumimoji="1" lang="zh-CN" altLang="en-US" dirty="0"/>
              <a:t>页， 讲解酷睿 </a:t>
            </a:r>
            <a:r>
              <a:rPr kumimoji="1" lang="en-US" altLang="zh-CN" dirty="0"/>
              <a:t>i7 </a:t>
            </a:r>
            <a:r>
              <a:rPr kumimoji="1" lang="zh-CN" altLang="en-US" dirty="0"/>
              <a:t>的地址转换过程， 分 </a:t>
            </a:r>
            <a:r>
              <a:rPr kumimoji="1" lang="en-US" altLang="zh-CN" dirty="0"/>
              <a:t>TLB hit/miss</a:t>
            </a:r>
            <a:r>
              <a:rPr kumimoji="1" lang="zh-CN" altLang="en-US" dirty="0"/>
              <a:t>、 </a:t>
            </a:r>
            <a:r>
              <a:rPr kumimoji="1" lang="en-US" altLang="zh-CN" dirty="0"/>
              <a:t>Cache hit/miss</a:t>
            </a:r>
            <a:r>
              <a:rPr kumimoji="1" lang="zh-CN" altLang="en-US" dirty="0"/>
              <a:t>等不同情况， 然后讲解不同级页表中的页表项的具体内容。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382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﻿（ </a:t>
            </a:r>
            <a:r>
              <a:rPr kumimoji="1" lang="en-US" altLang="zh-CN" dirty="0"/>
              <a:t>4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36 </a:t>
            </a:r>
            <a:r>
              <a:rPr kumimoji="1" lang="zh-CN" altLang="en-US" dirty="0"/>
              <a:t>页， 讲解“ </a:t>
            </a:r>
            <a:r>
              <a:rPr kumimoji="1" lang="en-US" altLang="zh-CN" dirty="0" err="1"/>
              <a:t>Virtulally</a:t>
            </a:r>
            <a:r>
              <a:rPr kumimoji="1" lang="en-US" altLang="zh-CN" dirty="0"/>
              <a:t> indexed, physically tagged” </a:t>
            </a:r>
            <a:r>
              <a:rPr kumimoji="1" lang="zh-CN" altLang="en-US" dirty="0"/>
              <a:t>的具体实现和效果。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8673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5</a:t>
            </a:r>
            <a:r>
              <a:rPr kumimoji="1" lang="zh-CN" altLang="en-US" dirty="0"/>
              <a:t>） ﻿拓展研讨： 调研用虚拟地址寻址的 </a:t>
            </a:r>
            <a:r>
              <a:rPr kumimoji="1" lang="en-US" altLang="zh-CN" dirty="0"/>
              <a:t>Cache </a:t>
            </a:r>
            <a:r>
              <a:rPr kumimoji="1" lang="zh-CN" altLang="en-US" dirty="0"/>
              <a:t>实例。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7113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﻿第</a:t>
            </a:r>
            <a:r>
              <a:rPr kumimoji="1" lang="en-US" altLang="zh-CN" dirty="0"/>
              <a:t>20</a:t>
            </a:r>
            <a:r>
              <a:rPr kumimoji="1" lang="zh-CN" altLang="en-US" dirty="0"/>
              <a:t>讲研讨题</a:t>
            </a:r>
            <a:r>
              <a:rPr kumimoji="1" lang="en-US" altLang="zh-CN" dirty="0"/>
              <a:t>2</a:t>
            </a:r>
            <a:r>
              <a:rPr kumimoji="1" lang="zh-CN" altLang="en-US" dirty="0"/>
              <a:t>（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 基于课件第 </a:t>
            </a:r>
            <a:r>
              <a:rPr kumimoji="1" lang="en-US" altLang="zh-CN" dirty="0"/>
              <a:t>32~35 </a:t>
            </a:r>
            <a:r>
              <a:rPr kumimoji="1" lang="zh-CN" altLang="en-US" dirty="0"/>
              <a:t>页， 讲解酷睿 </a:t>
            </a:r>
            <a:r>
              <a:rPr kumimoji="1" lang="en-US" altLang="zh-CN" dirty="0"/>
              <a:t>i7 </a:t>
            </a:r>
            <a:r>
              <a:rPr kumimoji="1" lang="zh-CN" altLang="en-US" dirty="0"/>
              <a:t>的地址转换过程， 分 </a:t>
            </a:r>
            <a:r>
              <a:rPr kumimoji="1" lang="en-US" altLang="zh-CN" dirty="0"/>
              <a:t>TLB hit/miss</a:t>
            </a:r>
            <a:r>
              <a:rPr kumimoji="1" lang="zh-CN" altLang="en-US" dirty="0"/>
              <a:t>、 </a:t>
            </a:r>
            <a:r>
              <a:rPr kumimoji="1" lang="en-US" altLang="zh-CN" dirty="0"/>
              <a:t>Cache hit/miss</a:t>
            </a:r>
            <a:r>
              <a:rPr kumimoji="1" lang="zh-CN" altLang="en-US" dirty="0"/>
              <a:t>等不同情况， 然后讲解不同级页表中的页表项的具体内容。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B1C4C-66EF-0F4C-B7A3-FECCA39F5AC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5637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33CB2-1833-6446-A58B-BEBE6542E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FFF91-2EF8-A14C-8D6E-2B415D670A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FBB7F-1F1F-3041-8F34-551E53C23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C0454-CBC5-0844-8E76-C6E28BA84909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CDE26-F415-E744-8334-737A7B9DD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80306-4003-1944-95E0-41599C6BB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81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DAEC2-52BA-024C-8C6C-BED550CB0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EE96FE-CB14-1B4A-85E1-5E8513611B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F4636-F688-CE46-B139-313977579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0FEA7-8E1E-3748-B5F1-ACBF6673B8E4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A7477-485C-4A4E-A893-61CFDB41F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933B9-FD9F-1C40-89F4-1C7EAA8D0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15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975246-F61B-A441-9874-62E1854824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BF60BD-3BDF-7945-A4E7-1F5DF859A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51581-7D0A-CE4B-AA9F-4C887158A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FD00C-90CD-4E48-A64B-1F5FC61CCF5A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E9E29-8E4E-C14A-8B17-5566A0F0C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DB503-7F83-9649-BA45-24F26623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158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94003-1CF9-4C49-A837-08724456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B51C4-2549-FC4F-BDA5-F5A602F3F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2E324-444F-9548-B027-17ACC2FC5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C6404-DCAA-A44D-9657-B605F185714F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DBAA2-8C85-9745-85A2-B41016CB6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870CA-67CB-D947-B79B-24FC521BB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ED370-A91D-7A4D-ADC1-8DB123A08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5780B-CE87-3A4B-A7D2-4A7F24DF5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3DD42-A223-9545-ADF3-BC52370E0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B659-EDE0-AD4D-9A19-F97575D3A86B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D4323-9031-DC47-8A94-A29335B17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0D6BC-9512-A841-B1C3-7903D18E8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79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50F54-9BA1-B247-9E3B-D4E932B44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711D2-B35F-3F47-A8AB-22CE38A25C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8E9B7-C6E3-AC4A-803D-9E61265A9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AC729-0C67-9342-95AD-9C732DB49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7E15-EF90-A04C-9E8D-7D87F5B3144A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5E346A-9DE9-E145-BECE-596797C09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6A837-D9D0-6146-AEC5-C35121FB6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56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F5876-C723-9744-BF58-EFB872D56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335E38-1170-5149-A855-7CBDCBFD2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B2E9E2-0892-F446-8EC6-B8B00DE8A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D4CB34-5AEB-F54E-AFF0-B66A8CD4F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2C53D7-FBC1-1747-9350-41EBBB255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6BB04-91F7-B241-B009-701C0A537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75F99-32E8-AE48-9E4E-C28EA4F528EC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127985-26B7-5741-8D93-99E60FE60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363637-43DC-C54C-984F-098B7918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43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D1EDF-179A-0C49-895A-2CEEB3A8C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67691-EB33-0242-A864-323F5DEF0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6F4D-5BFF-3547-AC37-787533AFDFEE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541A9A-DE87-6E45-9DE0-DABFF5C09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1888DC-681B-1341-9420-5B9598774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746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17ED2C-2CF1-ED42-BEDB-CF3138B19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7F076-A352-7F4B-AE9D-7D5DD7B99B48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F62B63-CB01-1C43-8129-3486B4900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3F36FC-3BEE-8C41-81C3-F2D77D532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473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0CC0-08A9-9843-8945-D77059896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B4A4E-73BF-9944-9344-6B1CF5C14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32A37-9369-7448-9ABE-B54AD56AF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141C0-2267-0244-BE62-A04B3A4DE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BF480-957E-A74F-87D5-CE10A0880AFC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8F276-CF22-8A4E-9CB9-B2EF60F43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D4CAB-D56F-454F-9F7A-5354596D1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05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90B6A-D032-8D48-AD3C-703F016DE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F44685-8048-A147-9613-C2895F7AB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D4F0BB-CBF4-D849-8CEE-9C459734D1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86F97-06C9-F340-9B2C-E83F51504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01469-409E-374F-A2C0-11933171BF7B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B4FC2-462A-8847-B71A-17754A9C1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E4660-7CD5-BF45-A535-740346E8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9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C6C6EE-F9D2-6148-A0B0-FA9944B3B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F61F9-840F-D740-95CA-FD5EE46D3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B176A-AC6F-F140-B22E-3EF286D94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7A9B15-69A7-A145-AC80-8CA66F579BF2}" type="datetime1">
              <a:rPr lang="en-US" altLang="zh-CN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8B022-53E5-1F49-B0C5-55161277A5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B7C76-189B-1F4E-96DB-3B5B83733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E10DA-A4B5-3C41-BB56-C5CB7549E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79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F53F7-14A7-E740-B5E2-36C20736F2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744" y="985647"/>
            <a:ext cx="11872511" cy="2387600"/>
          </a:xfrm>
        </p:spPr>
        <p:txBody>
          <a:bodyPr>
            <a:normAutofit/>
          </a:bodyPr>
          <a:lstStyle/>
          <a:p>
            <a:r>
              <a:rPr lang="en-US" sz="4800" b="1" dirty="0"/>
              <a:t>Virtual Memory</a:t>
            </a:r>
            <a:r>
              <a:rPr lang="zh-CN" altLang="en-US" sz="4800" b="1" dirty="0"/>
              <a:t> </a:t>
            </a:r>
            <a:r>
              <a:rPr lang="en-US" altLang="zh-CN" sz="4800" b="1" dirty="0"/>
              <a:t>II: Systems &amp; Management</a:t>
            </a:r>
            <a:endParaRPr lang="en-US" sz="4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06C44D-EF52-3E45-B5A7-9F0C333C38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46285"/>
            <a:ext cx="9144000" cy="16557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Introduction to Computer Systems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2025 Fall</a:t>
            </a:r>
          </a:p>
        </p:txBody>
      </p:sp>
    </p:spTree>
    <p:extLst>
      <p:ext uri="{BB962C8B-B14F-4D97-AF65-F5344CB8AC3E}">
        <p14:creationId xmlns:p14="http://schemas.microsoft.com/office/powerpoint/2010/main" val="963539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10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B96BCA-65B7-9B41-833F-4964A7A9F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565" y="1118697"/>
            <a:ext cx="8992870" cy="50279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FBBB08-10BF-3D4B-A137-4E808DF044CC}"/>
              </a:ext>
            </a:extLst>
          </p:cNvPr>
          <p:cNvSpPr txBox="1"/>
          <p:nvPr/>
        </p:nvSpPr>
        <p:spPr>
          <a:xfrm>
            <a:off x="1997253" y="1282223"/>
            <a:ext cx="3248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为什么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tag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需要来自物理地址？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D63FDE-9085-A842-872F-5D73E631FD88}"/>
              </a:ext>
            </a:extLst>
          </p:cNvPr>
          <p:cNvSpPr txBox="1"/>
          <p:nvPr/>
        </p:nvSpPr>
        <p:spPr>
          <a:xfrm>
            <a:off x="8574664" y="5588401"/>
            <a:ext cx="23972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VIPT:</a:t>
            </a:r>
          </a:p>
          <a:p>
            <a:r>
              <a:rPr lang="zh-CN" altLang="en-US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Virtually indexed, physically tagged</a:t>
            </a:r>
          </a:p>
        </p:txBody>
      </p:sp>
    </p:spTree>
    <p:extLst>
      <p:ext uri="{BB962C8B-B14F-4D97-AF65-F5344CB8AC3E}">
        <p14:creationId xmlns:p14="http://schemas.microsoft.com/office/powerpoint/2010/main" val="5718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补充：</a:t>
            </a:r>
            <a:r>
              <a:rPr lang="en-US" sz="3200" b="0" i="1" u="none" strike="noStrike" dirty="0">
                <a:solidFill>
                  <a:srgbClr val="000000"/>
                </a:solidFill>
                <a:effectLst/>
                <a:latin typeface="-webkit-standard"/>
              </a:rPr>
              <a:t>VIVT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Cache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29E43-B7EB-1E49-A2B3-AFE46BFD8C7E}"/>
              </a:ext>
            </a:extLst>
          </p:cNvPr>
          <p:cNvSpPr txBox="1"/>
          <p:nvPr/>
        </p:nvSpPr>
        <p:spPr>
          <a:xfrm>
            <a:off x="268436" y="1232876"/>
            <a:ext cx="10296739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Virtually indexed, </a:t>
            </a:r>
            <a:r>
              <a:rPr lang="en-US" altLang="zh-CN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</a:t>
            </a:r>
            <a:r>
              <a:rPr lang="zh-CN" altLang="en-US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irtually tagged</a:t>
            </a:r>
            <a:endParaRPr lang="en-US" altLang="zh-CN" b="1" i="1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完全基于虚拟地址查找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例子：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MIPS R4000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Pros: 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访问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无需等待地址翻译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Cons: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存在别名问题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不同的虚拟地址可能</a:t>
            </a:r>
            <a:r>
              <a:rPr lang="zh-CN" altLang="en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对应同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一个物理内存中的数据对象，导致缓存了两个副本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需要内核来维护缓存的一致性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02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页表项格式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E58037-B1D4-A340-AC9F-CBEC2C3197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7948" y="2081753"/>
            <a:ext cx="2667000" cy="381000"/>
          </a:xfrm>
          <a:prstGeom prst="rect">
            <a:avLst/>
          </a:prstGeom>
          <a:solidFill>
            <a:srgbClr val="D5F1C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Page table physical base address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EF54821-63E2-DD46-8CA1-1EEE2C98B9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4948" y="2081753"/>
            <a:ext cx="9906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Unused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82C46EA-2E19-B44B-86FD-A96B13D07B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5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G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29FE6689-8997-5C4B-8CA2-628838186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6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FF0000"/>
                </a:solidFill>
                <a:ea typeface="msgothic" charset="0"/>
                <a:cs typeface="msgothic" charset="0"/>
              </a:rPr>
              <a:t>PS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9DDCD3AD-66AF-384A-8DC5-4ADBF34A7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548" y="2081753"/>
            <a:ext cx="3810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US" sz="14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9F59E2B6-B67B-654E-BB49-7C682066D7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A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27869A0A-6730-A940-AFC5-FF12BC4CD5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9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CD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2999A225-79FF-3646-8326-2FEB1BE68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0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WT</a:t>
            </a:r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4757FB4E-4ED9-A448-9E86-9207A47F81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51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U/S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E8D2199F-908C-A54B-8DAF-168874209A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2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R/W</a:t>
            </a: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E56E33A4-5C3D-2548-8316-6F97434E97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135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P=1</a:t>
            </a:r>
          </a:p>
        </p:txBody>
      </p:sp>
      <p:sp>
        <p:nvSpPr>
          <p:cNvPr id="18" name="Text Box 14">
            <a:extLst>
              <a:ext uri="{FF2B5EF4-FFF2-40B4-BE49-F238E27FC236}">
                <a16:creationId xmlns:a16="http://schemas.microsoft.com/office/drawing/2014/main" id="{69D113E7-EDD6-A045-884F-48310D73A6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8272" y="1853153"/>
            <a:ext cx="364476" cy="283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51</a:t>
            </a:r>
          </a:p>
        </p:txBody>
      </p:sp>
      <p:sp>
        <p:nvSpPr>
          <p:cNvPr id="19" name="Text Box 15">
            <a:extLst>
              <a:ext uri="{FF2B5EF4-FFF2-40B4-BE49-F238E27FC236}">
                <a16:creationId xmlns:a16="http://schemas.microsoft.com/office/drawing/2014/main" id="{1F76D5C5-E69F-474E-969C-B0523C73AD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8561" y="1857448"/>
            <a:ext cx="36522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12</a:t>
            </a:r>
          </a:p>
        </p:txBody>
      </p:sp>
      <p:sp>
        <p:nvSpPr>
          <p:cNvPr id="20" name="Text Box 16">
            <a:extLst>
              <a:ext uri="{FF2B5EF4-FFF2-40B4-BE49-F238E27FC236}">
                <a16:creationId xmlns:a16="http://schemas.microsoft.com/office/drawing/2014/main" id="{91284960-C7E3-FB45-A09C-2F66F5D84C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1923" y="1857448"/>
            <a:ext cx="36522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11</a:t>
            </a:r>
          </a:p>
        </p:txBody>
      </p:sp>
      <p:sp>
        <p:nvSpPr>
          <p:cNvPr id="21" name="Text Box 17">
            <a:extLst>
              <a:ext uri="{FF2B5EF4-FFF2-40B4-BE49-F238E27FC236}">
                <a16:creationId xmlns:a16="http://schemas.microsoft.com/office/drawing/2014/main" id="{0E87DA0B-3C9B-7640-A3E3-417087124C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5361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9</a:t>
            </a:r>
          </a:p>
        </p:txBody>
      </p:sp>
      <p:sp>
        <p:nvSpPr>
          <p:cNvPr id="22" name="Text Box 18">
            <a:extLst>
              <a:ext uri="{FF2B5EF4-FFF2-40B4-BE49-F238E27FC236}">
                <a16:creationId xmlns:a16="http://schemas.microsoft.com/office/drawing/2014/main" id="{387AB727-706F-2341-8E9D-07E6CAB662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1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8</a:t>
            </a:r>
          </a:p>
        </p:txBody>
      </p:sp>
      <p:sp>
        <p:nvSpPr>
          <p:cNvPr id="23" name="Text Box 19">
            <a:extLst>
              <a:ext uri="{FF2B5EF4-FFF2-40B4-BE49-F238E27FC236}">
                <a16:creationId xmlns:a16="http://schemas.microsoft.com/office/drawing/2014/main" id="{9B058CE9-D6D7-3A45-96C3-4930A8B46B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22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7</a:t>
            </a:r>
          </a:p>
        </p:txBody>
      </p:sp>
      <p:sp>
        <p:nvSpPr>
          <p:cNvPr id="24" name="Text Box 20">
            <a:extLst>
              <a:ext uri="{FF2B5EF4-FFF2-40B4-BE49-F238E27FC236}">
                <a16:creationId xmlns:a16="http://schemas.microsoft.com/office/drawing/2014/main" id="{EE073771-B98C-5C4E-8A95-6B899E9579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529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6</a:t>
            </a:r>
          </a:p>
        </p:txBody>
      </p:sp>
      <p:sp>
        <p:nvSpPr>
          <p:cNvPr id="25" name="Text Box 21">
            <a:extLst>
              <a:ext uri="{FF2B5EF4-FFF2-40B4-BE49-F238E27FC236}">
                <a16:creationId xmlns:a16="http://schemas.microsoft.com/office/drawing/2014/main" id="{29ACA78E-9D2A-4E4F-9474-32D3901B39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20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5</a:t>
            </a:r>
          </a:p>
        </p:txBody>
      </p:sp>
      <p:sp>
        <p:nvSpPr>
          <p:cNvPr id="26" name="Text Box 22">
            <a:extLst>
              <a:ext uri="{FF2B5EF4-FFF2-40B4-BE49-F238E27FC236}">
                <a16:creationId xmlns:a16="http://schemas.microsoft.com/office/drawing/2014/main" id="{BE90E932-E4D8-D644-A207-BFE617489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65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4</a:t>
            </a:r>
          </a:p>
        </p:txBody>
      </p:sp>
      <p:sp>
        <p:nvSpPr>
          <p:cNvPr id="27" name="Text Box 23">
            <a:extLst>
              <a:ext uri="{FF2B5EF4-FFF2-40B4-BE49-F238E27FC236}">
                <a16:creationId xmlns:a16="http://schemas.microsoft.com/office/drawing/2014/main" id="{21D8ACD1-481C-C540-9661-E4D4CB0202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46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3</a:t>
            </a:r>
          </a:p>
        </p:txBody>
      </p:sp>
      <p:sp>
        <p:nvSpPr>
          <p:cNvPr id="28" name="Text Box 24">
            <a:extLst>
              <a:ext uri="{FF2B5EF4-FFF2-40B4-BE49-F238E27FC236}">
                <a16:creationId xmlns:a16="http://schemas.microsoft.com/office/drawing/2014/main" id="{607BEEE7-D16F-A74B-A48E-2CCC3A9A6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6161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2</a:t>
            </a:r>
          </a:p>
        </p:txBody>
      </p:sp>
      <p:sp>
        <p:nvSpPr>
          <p:cNvPr id="29" name="Text Box 25">
            <a:extLst>
              <a:ext uri="{FF2B5EF4-FFF2-40B4-BE49-F238E27FC236}">
                <a16:creationId xmlns:a16="http://schemas.microsoft.com/office/drawing/2014/main" id="{49FC709F-BE6F-3949-8C82-719FA080ED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08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1</a:t>
            </a:r>
          </a:p>
        </p:txBody>
      </p:sp>
      <p:sp>
        <p:nvSpPr>
          <p:cNvPr id="30" name="Text Box 26">
            <a:extLst>
              <a:ext uri="{FF2B5EF4-FFF2-40B4-BE49-F238E27FC236}">
                <a16:creationId xmlns:a16="http://schemas.microsoft.com/office/drawing/2014/main" id="{A7E69F10-8351-8C43-928F-0D560EF6DC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89748" y="1857448"/>
            <a:ext cx="273857" cy="27902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0</a:t>
            </a:r>
          </a:p>
        </p:txBody>
      </p:sp>
      <p:sp>
        <p:nvSpPr>
          <p:cNvPr id="31" name="Rectangle 3">
            <a:extLst>
              <a:ext uri="{FF2B5EF4-FFF2-40B4-BE49-F238E27FC236}">
                <a16:creationId xmlns:a16="http://schemas.microsoft.com/office/drawing/2014/main" id="{24B582C9-D0DA-2741-9390-61F0F8F6F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7348" y="2081753"/>
            <a:ext cx="9906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Unused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83DEC58E-5AB1-1D47-B61D-5568DA4CC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6348" y="2081753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XD</a:t>
            </a:r>
          </a:p>
        </p:txBody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F592D2A6-AF4B-D946-953F-7668705F4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0473" y="1411620"/>
            <a:ext cx="8093075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Available for OS (page table location on disk)</a:t>
            </a:r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A88BD8DD-C678-2A44-BD50-BF748A275F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13548" y="141162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P=0</a:t>
            </a:r>
          </a:p>
        </p:txBody>
      </p:sp>
      <p:sp>
        <p:nvSpPr>
          <p:cNvPr id="35" name="Text Box 29">
            <a:extLst>
              <a:ext uri="{FF2B5EF4-FFF2-40B4-BE49-F238E27FC236}">
                <a16:creationId xmlns:a16="http://schemas.microsoft.com/office/drawing/2014/main" id="{85D07B87-E59E-3941-A3BC-525427C82A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3148" y="1853153"/>
            <a:ext cx="364476" cy="283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52</a:t>
            </a:r>
          </a:p>
        </p:txBody>
      </p:sp>
      <p:sp>
        <p:nvSpPr>
          <p:cNvPr id="36" name="Text Box 29">
            <a:extLst>
              <a:ext uri="{FF2B5EF4-FFF2-40B4-BE49-F238E27FC236}">
                <a16:creationId xmlns:a16="http://schemas.microsoft.com/office/drawing/2014/main" id="{0CDC9792-F5EE-7641-B48D-7D63DD0FDA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1148" y="1853153"/>
            <a:ext cx="364476" cy="283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62</a:t>
            </a:r>
          </a:p>
        </p:txBody>
      </p:sp>
      <p:sp>
        <p:nvSpPr>
          <p:cNvPr id="37" name="Text Box 29">
            <a:extLst>
              <a:ext uri="{FF2B5EF4-FFF2-40B4-BE49-F238E27FC236}">
                <a16:creationId xmlns:a16="http://schemas.microsoft.com/office/drawing/2014/main" id="{867BF09F-2ED5-C042-8AB3-E0C51FC90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6348" y="1853153"/>
            <a:ext cx="364476" cy="283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63</a:t>
            </a:r>
          </a:p>
        </p:txBody>
      </p:sp>
      <p:sp>
        <p:nvSpPr>
          <p:cNvPr id="38" name="Rectangle 2">
            <a:extLst>
              <a:ext uri="{FF2B5EF4-FFF2-40B4-BE49-F238E27FC236}">
                <a16:creationId xmlns:a16="http://schemas.microsoft.com/office/drawing/2014/main" id="{B2B523E5-CC4B-7C4E-959C-21F5AD6349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7948" y="2808830"/>
            <a:ext cx="2667000" cy="381000"/>
          </a:xfrm>
          <a:prstGeom prst="rect">
            <a:avLst/>
          </a:prstGeom>
          <a:solidFill>
            <a:srgbClr val="D5F1C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Page physical base address</a:t>
            </a:r>
          </a:p>
        </p:txBody>
      </p:sp>
      <p:sp>
        <p:nvSpPr>
          <p:cNvPr id="39" name="Rectangle 3">
            <a:extLst>
              <a:ext uri="{FF2B5EF4-FFF2-40B4-BE49-F238E27FC236}">
                <a16:creationId xmlns:a16="http://schemas.microsoft.com/office/drawing/2014/main" id="{08A0BE47-E52C-6E40-889B-C38C565F6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4948" y="2808830"/>
            <a:ext cx="9906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Unused</a:t>
            </a:r>
          </a:p>
        </p:txBody>
      </p:sp>
      <p:sp>
        <p:nvSpPr>
          <p:cNvPr id="40" name="Rectangle 4">
            <a:extLst>
              <a:ext uri="{FF2B5EF4-FFF2-40B4-BE49-F238E27FC236}">
                <a16:creationId xmlns:a16="http://schemas.microsoft.com/office/drawing/2014/main" id="{5591CC65-8A78-4F40-A79C-7CB19278DE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5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G</a:t>
            </a:r>
          </a:p>
        </p:txBody>
      </p:sp>
      <p:sp>
        <p:nvSpPr>
          <p:cNvPr id="41" name="Rectangle 5">
            <a:extLst>
              <a:ext uri="{FF2B5EF4-FFF2-40B4-BE49-F238E27FC236}">
                <a16:creationId xmlns:a16="http://schemas.microsoft.com/office/drawing/2014/main" id="{5CB19FE6-2E4B-4849-BBDD-C90F9B88DE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6548" y="2808830"/>
            <a:ext cx="3810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zh-CN" sz="1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GB" sz="1400" b="1" dirty="0">
              <a:solidFill>
                <a:srgbClr val="000000"/>
              </a:solidFill>
              <a:ea typeface="msgothic" charset="0"/>
              <a:cs typeface="msgothic" charset="0"/>
            </a:endParaRPr>
          </a:p>
        </p:txBody>
      </p:sp>
      <p:sp>
        <p:nvSpPr>
          <p:cNvPr id="42" name="Rectangle 6">
            <a:extLst>
              <a:ext uri="{FF2B5EF4-FFF2-40B4-BE49-F238E27FC236}">
                <a16:creationId xmlns:a16="http://schemas.microsoft.com/office/drawing/2014/main" id="{EAD4CF3E-1A1B-5B40-A940-1587E58386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548" y="2808830"/>
            <a:ext cx="381000" cy="381000"/>
          </a:xfrm>
          <a:prstGeom prst="rect">
            <a:avLst/>
          </a:prstGeom>
          <a:solidFill>
            <a:srgbClr val="F6D2D2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43" name="Rectangle 7">
            <a:extLst>
              <a:ext uri="{FF2B5EF4-FFF2-40B4-BE49-F238E27FC236}">
                <a16:creationId xmlns:a16="http://schemas.microsoft.com/office/drawing/2014/main" id="{4FA168CE-BB41-C748-9202-ABBCABAF4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548" y="2808830"/>
            <a:ext cx="381000" cy="381000"/>
          </a:xfrm>
          <a:prstGeom prst="rect">
            <a:avLst/>
          </a:prstGeom>
          <a:solidFill>
            <a:srgbClr val="F6D2D2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A</a:t>
            </a:r>
          </a:p>
        </p:txBody>
      </p:sp>
      <p:sp>
        <p:nvSpPr>
          <p:cNvPr id="44" name="Rectangle 8">
            <a:extLst>
              <a:ext uri="{FF2B5EF4-FFF2-40B4-BE49-F238E27FC236}">
                <a16:creationId xmlns:a16="http://schemas.microsoft.com/office/drawing/2014/main" id="{A4640A27-7E45-2F48-9E0A-6062B562C7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9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CD</a:t>
            </a:r>
          </a:p>
        </p:txBody>
      </p:sp>
      <p:sp>
        <p:nvSpPr>
          <p:cNvPr id="45" name="Rectangle 9">
            <a:extLst>
              <a:ext uri="{FF2B5EF4-FFF2-40B4-BE49-F238E27FC236}">
                <a16:creationId xmlns:a16="http://schemas.microsoft.com/office/drawing/2014/main" id="{B97E1FC5-2C33-594B-A55F-75DBC7E5AA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0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WT</a:t>
            </a:r>
          </a:p>
        </p:txBody>
      </p:sp>
      <p:sp>
        <p:nvSpPr>
          <p:cNvPr id="46" name="Rectangle 10">
            <a:extLst>
              <a:ext uri="{FF2B5EF4-FFF2-40B4-BE49-F238E27FC236}">
                <a16:creationId xmlns:a16="http://schemas.microsoft.com/office/drawing/2014/main" id="{AA3BF7E0-41DA-D246-819F-CAFE67CFB9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51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U/S</a:t>
            </a:r>
          </a:p>
        </p:txBody>
      </p:sp>
      <p:sp>
        <p:nvSpPr>
          <p:cNvPr id="47" name="Rectangle 11">
            <a:extLst>
              <a:ext uri="{FF2B5EF4-FFF2-40B4-BE49-F238E27FC236}">
                <a16:creationId xmlns:a16="http://schemas.microsoft.com/office/drawing/2014/main" id="{4CDAE3A9-BE76-DC4A-A292-D43CEB32D7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2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R/W</a:t>
            </a:r>
          </a:p>
        </p:txBody>
      </p:sp>
      <p:sp>
        <p:nvSpPr>
          <p:cNvPr id="48" name="Rectangle 12">
            <a:extLst>
              <a:ext uri="{FF2B5EF4-FFF2-40B4-BE49-F238E27FC236}">
                <a16:creationId xmlns:a16="http://schemas.microsoft.com/office/drawing/2014/main" id="{1652C1E9-D0FF-BC48-8CDA-ABA3B379ED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135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P=1</a:t>
            </a:r>
          </a:p>
        </p:txBody>
      </p:sp>
      <p:sp>
        <p:nvSpPr>
          <p:cNvPr id="62" name="Rectangle 3">
            <a:extLst>
              <a:ext uri="{FF2B5EF4-FFF2-40B4-BE49-F238E27FC236}">
                <a16:creationId xmlns:a16="http://schemas.microsoft.com/office/drawing/2014/main" id="{6AD92B2F-654F-7D46-A2A8-F4BB564EC8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7348" y="2808830"/>
            <a:ext cx="990600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Unused</a:t>
            </a:r>
          </a:p>
        </p:txBody>
      </p:sp>
      <p:sp>
        <p:nvSpPr>
          <p:cNvPr id="63" name="Rectangle 4">
            <a:extLst>
              <a:ext uri="{FF2B5EF4-FFF2-40B4-BE49-F238E27FC236}">
                <a16:creationId xmlns:a16="http://schemas.microsoft.com/office/drawing/2014/main" id="{43674427-0DE0-FA46-BF3A-737B99C9F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6348" y="28088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XD</a:t>
            </a:r>
          </a:p>
        </p:txBody>
      </p:sp>
      <p:sp>
        <p:nvSpPr>
          <p:cNvPr id="64" name="Rectangle 27">
            <a:extLst>
              <a:ext uri="{FF2B5EF4-FFF2-40B4-BE49-F238E27FC236}">
                <a16:creationId xmlns:a16="http://schemas.microsoft.com/office/drawing/2014/main" id="{49602E41-6238-434B-86DF-4552B1A3C9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6348" y="3418430"/>
            <a:ext cx="8093075" cy="381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Available for OS (page location on disk)</a:t>
            </a:r>
          </a:p>
        </p:txBody>
      </p:sp>
      <p:sp>
        <p:nvSpPr>
          <p:cNvPr id="65" name="Rectangle 28">
            <a:extLst>
              <a:ext uri="{FF2B5EF4-FFF2-40B4-BE49-F238E27FC236}">
                <a16:creationId xmlns:a16="http://schemas.microsoft.com/office/drawing/2014/main" id="{F4BB90DF-2ECD-C942-B853-421A20C155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29423" y="3418430"/>
            <a:ext cx="381000" cy="381000"/>
          </a:xfrm>
          <a:prstGeom prst="rect">
            <a:avLst/>
          </a:prstGeom>
          <a:solidFill>
            <a:srgbClr val="F1C7C7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algn="ctr" eaLnBrk="0" fontAlgn="base" hangingPunct="0">
              <a:lnSpc>
                <a:spcPct val="88000"/>
              </a:lnSpc>
              <a:spcBef>
                <a:spcPts val="525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400" b="1" dirty="0">
                <a:solidFill>
                  <a:srgbClr val="000000"/>
                </a:solidFill>
                <a:ea typeface="msgothic" charset="0"/>
                <a:cs typeface="msgothic" charset="0"/>
              </a:rPr>
              <a:t>P=0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75A33E-7F12-1148-B676-D05A8986B20B}"/>
              </a:ext>
            </a:extLst>
          </p:cNvPr>
          <p:cNvSpPr txBox="1"/>
          <p:nvPr/>
        </p:nvSpPr>
        <p:spPr>
          <a:xfrm>
            <a:off x="328173" y="175036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一至三级页表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5F3EF6E-5591-7D49-911B-C222D8E4DFB1}"/>
              </a:ext>
            </a:extLst>
          </p:cNvPr>
          <p:cNvSpPr txBox="1"/>
          <p:nvPr/>
        </p:nvSpPr>
        <p:spPr>
          <a:xfrm>
            <a:off x="558883" y="304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四级页表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1D8D2BD-78F7-7644-AC16-5C4BF6DFAFED}"/>
              </a:ext>
            </a:extLst>
          </p:cNvPr>
          <p:cNvCxnSpPr/>
          <p:nvPr/>
        </p:nvCxnSpPr>
        <p:spPr>
          <a:xfrm>
            <a:off x="268438" y="2633031"/>
            <a:ext cx="11578728" cy="0"/>
          </a:xfrm>
          <a:prstGeom prst="line">
            <a:avLst/>
          </a:prstGeom>
          <a:ln w="317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aphicFrame>
        <p:nvGraphicFramePr>
          <p:cNvPr id="72" name="Table 3">
            <a:extLst>
              <a:ext uri="{FF2B5EF4-FFF2-40B4-BE49-F238E27FC236}">
                <a16:creationId xmlns:a16="http://schemas.microsoft.com/office/drawing/2014/main" id="{EDBDAFAA-460B-1D40-9D90-102164DF7D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026765"/>
              </p:ext>
            </p:extLst>
          </p:nvPr>
        </p:nvGraphicFramePr>
        <p:xfrm>
          <a:off x="157180" y="4028030"/>
          <a:ext cx="5910935" cy="25958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99306">
                  <a:extLst>
                    <a:ext uri="{9D8B030D-6E8A-4147-A177-3AD203B41FA5}">
                      <a16:colId xmlns:a16="http://schemas.microsoft.com/office/drawing/2014/main" val="1025928852"/>
                    </a:ext>
                  </a:extLst>
                </a:gridCol>
                <a:gridCol w="3711629">
                  <a:extLst>
                    <a:ext uri="{9D8B030D-6E8A-4147-A177-3AD203B41FA5}">
                      <a16:colId xmlns:a16="http://schemas.microsoft.com/office/drawing/2014/main" val="36539764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字段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描述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492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P (Present, Valid)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有效位，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对应页在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DRAM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9969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R/W (Read/Write)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读写权限位，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 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可读写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357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U/S (User/Supervisor)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用户权限位，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用户可访问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972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WT (Write Through)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写策略位，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 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直写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688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CD (Cache Disabled)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缓存位，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禁止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cache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缓存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902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A (Access)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引用位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MMU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访问时设置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0857514"/>
                  </a:ext>
                </a:extLst>
              </a:tr>
            </a:tbl>
          </a:graphicData>
        </a:graphic>
      </p:graphicFrame>
      <p:graphicFrame>
        <p:nvGraphicFramePr>
          <p:cNvPr id="73" name="Table 3">
            <a:extLst>
              <a:ext uri="{FF2B5EF4-FFF2-40B4-BE49-F238E27FC236}">
                <a16:creationId xmlns:a16="http://schemas.microsoft.com/office/drawing/2014/main" id="{1041DDEE-A74E-464D-B32E-D484CB237F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560345"/>
              </p:ext>
            </p:extLst>
          </p:nvPr>
        </p:nvGraphicFramePr>
        <p:xfrm>
          <a:off x="6267010" y="4028030"/>
          <a:ext cx="5733139" cy="1854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40009">
                  <a:extLst>
                    <a:ext uri="{9D8B030D-6E8A-4147-A177-3AD203B41FA5}">
                      <a16:colId xmlns:a16="http://schemas.microsoft.com/office/drawing/2014/main" val="1025928852"/>
                    </a:ext>
                  </a:extLst>
                </a:gridCol>
                <a:gridCol w="3893130">
                  <a:extLst>
                    <a:ext uri="{9D8B030D-6E8A-4147-A177-3AD203B41FA5}">
                      <a16:colId xmlns:a16="http://schemas.microsoft.com/office/drawing/2014/main" val="36539764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字段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描述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492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D (Dirty)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修改位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 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对应页被修改过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9969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PS (Page Size)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子页的大小，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大页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357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G (Global)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全局页，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进程共享页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, TLB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不刷新</a:t>
                      </a:r>
                      <a:endParaRPr lang="en-US" altLang="zh-CN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972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XD (Exe. Disabled)</a:t>
                      </a:r>
                      <a:endParaRPr lang="zh-CN" altLang="en-US" dirty="0">
                        <a:latin typeface="Calibri" panose="020F0502020204030204" pitchFamily="34" charset="0"/>
                        <a:ea typeface="SimHei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可执行权限位，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zh-CN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=&gt; </a:t>
                      </a:r>
                      <a:r>
                        <a:rPr lang="zh-CN" altLang="en-US" dirty="0">
                          <a:latin typeface="Calibri" panose="020F0502020204030204" pitchFamily="34" charset="0"/>
                          <a:ea typeface="SimHei" panose="02010609060101010101" pitchFamily="49" charset="-122"/>
                          <a:cs typeface="Calibri" panose="020F0502020204030204" pitchFamily="34" charset="0"/>
                        </a:rPr>
                        <a:t>禁止执行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6888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1673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大页（</a:t>
            </a:r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huge page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6296917" cy="4199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比常规页面（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 KB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）更大的页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减少页表条目，从而减少页表对物理内存的占用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减少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 miss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减少缺页频率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为什么不直接将页面大小设置得更大？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大页面管理起来没有小页面灵活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如何实现？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思想：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增加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VPO/PPO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的位数（把页目录当作页表用）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IA32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（二级页表）支持的页大小：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 KB/4 MB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x86-64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（四级页表）支持的页大小：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 KB/2 MB/1 GB</a:t>
            </a:r>
          </a:p>
        </p:txBody>
      </p:sp>
    </p:spTree>
    <p:extLst>
      <p:ext uri="{BB962C8B-B14F-4D97-AF65-F5344CB8AC3E}">
        <p14:creationId xmlns:p14="http://schemas.microsoft.com/office/powerpoint/2010/main" val="60040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x86-64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大页</a:t>
            </a:r>
          </a:p>
        </p:txBody>
      </p:sp>
      <p:sp>
        <p:nvSpPr>
          <p:cNvPr id="68" name="Text Box 381">
            <a:extLst>
              <a:ext uri="{FF2B5EF4-FFF2-40B4-BE49-F238E27FC236}">
                <a16:creationId xmlns:a16="http://schemas.microsoft.com/office/drawing/2014/main" id="{74227A77-D40B-0147-94F7-54DEF091C8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5300" y="2927673"/>
            <a:ext cx="469842" cy="287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CR3</a:t>
            </a:r>
          </a:p>
        </p:txBody>
      </p:sp>
      <p:sp>
        <p:nvSpPr>
          <p:cNvPr id="69" name="Text Box 387">
            <a:extLst>
              <a:ext uri="{FF2B5EF4-FFF2-40B4-BE49-F238E27FC236}">
                <a16:creationId xmlns:a16="http://schemas.microsoft.com/office/drawing/2014/main" id="{3AB8DAD5-5930-0F46-81C6-B29D682E7D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40087" y="4745198"/>
            <a:ext cx="1471621" cy="4775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 address</a:t>
            </a:r>
            <a:r>
              <a:rPr lang="en-US" sz="1400" b="1" i="1" kern="0" dirty="0">
                <a:solidFill>
                  <a:srgbClr val="000000"/>
                </a:solidFill>
              </a:rPr>
              <a:t> </a:t>
            </a: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 </a:t>
            </a: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large</a:t>
            </a: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page</a:t>
            </a:r>
          </a:p>
        </p:txBody>
      </p:sp>
      <p:sp>
        <p:nvSpPr>
          <p:cNvPr id="70" name="Text Box 388">
            <a:extLst>
              <a:ext uri="{FF2B5EF4-FFF2-40B4-BE49-F238E27FC236}">
                <a16:creationId xmlns:a16="http://schemas.microsoft.com/office/drawing/2014/main" id="{4C4C35E4-CB62-EB45-8B13-8071A1AD4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0525" y="3141985"/>
            <a:ext cx="824431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 L1 PT</a:t>
            </a:r>
          </a:p>
        </p:txBody>
      </p:sp>
      <p:sp>
        <p:nvSpPr>
          <p:cNvPr id="71" name="Rectangle 395">
            <a:extLst>
              <a:ext uri="{FF2B5EF4-FFF2-40B4-BE49-F238E27FC236}">
                <a16:creationId xmlns:a16="http://schemas.microsoft.com/office/drawing/2014/main" id="{7E5D2C52-183C-4F49-BE34-B529F93B1C1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748588" y="1486223"/>
            <a:ext cx="1843087" cy="27305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VPO</a:t>
            </a:r>
          </a:p>
        </p:txBody>
      </p:sp>
      <p:sp>
        <p:nvSpPr>
          <p:cNvPr id="72" name="Text Box 399">
            <a:extLst>
              <a:ext uri="{FF2B5EF4-FFF2-40B4-BE49-F238E27FC236}">
                <a16:creationId xmlns:a16="http://schemas.microsoft.com/office/drawing/2014/main" id="{FC5D8CAD-9B1D-1443-AECF-9888DBEB984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59938" y="1267148"/>
            <a:ext cx="926535" cy="67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</p:txBody>
      </p:sp>
      <p:sp>
        <p:nvSpPr>
          <p:cNvPr id="73" name="Line 403">
            <a:extLst>
              <a:ext uri="{FF2B5EF4-FFF2-40B4-BE49-F238E27FC236}">
                <a16:creationId xmlns:a16="http://schemas.microsoft.com/office/drawing/2014/main" id="{5E8E9ADE-E853-8148-8DAF-02ED2B72756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70650" y="3913510"/>
            <a:ext cx="918750" cy="793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4" name="Line 404">
            <a:extLst>
              <a:ext uri="{FF2B5EF4-FFF2-40B4-BE49-F238E27FC236}">
                <a16:creationId xmlns:a16="http://schemas.microsoft.com/office/drawing/2014/main" id="{F2181252-8DC0-1247-A5CF-BE6F25A180F9}"/>
              </a:ext>
            </a:extLst>
          </p:cNvPr>
          <p:cNvSpPr>
            <a:spLocks noChangeShapeType="1"/>
          </p:cNvSpPr>
          <p:nvPr/>
        </p:nvSpPr>
        <p:spPr bwMode="auto">
          <a:xfrm>
            <a:off x="7389445" y="3905573"/>
            <a:ext cx="0" cy="18399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2" name="Line 408">
            <a:extLst>
              <a:ext uri="{FF2B5EF4-FFF2-40B4-BE49-F238E27FC236}">
                <a16:creationId xmlns:a16="http://schemas.microsoft.com/office/drawing/2014/main" id="{91CE115B-E21D-5542-A1C6-147C90008405}"/>
              </a:ext>
            </a:extLst>
          </p:cNvPr>
          <p:cNvSpPr>
            <a:spLocks noChangeShapeType="1"/>
          </p:cNvSpPr>
          <p:nvPr/>
        </p:nvSpPr>
        <p:spPr bwMode="auto">
          <a:xfrm>
            <a:off x="7973936" y="1943231"/>
            <a:ext cx="11110" cy="403191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3" name="Rectangle 409">
            <a:extLst>
              <a:ext uri="{FF2B5EF4-FFF2-40B4-BE49-F238E27FC236}">
                <a16:creationId xmlns:a16="http://schemas.microsoft.com/office/drawing/2014/main" id="{C7267370-B1B1-A646-BF8C-1DABB71B49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484956" y="6196335"/>
            <a:ext cx="3985688" cy="287338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PPN</a:t>
            </a:r>
          </a:p>
        </p:txBody>
      </p:sp>
      <p:sp>
        <p:nvSpPr>
          <p:cNvPr id="84" name="Rectangle 410">
            <a:extLst>
              <a:ext uri="{FF2B5EF4-FFF2-40B4-BE49-F238E27FC236}">
                <a16:creationId xmlns:a16="http://schemas.microsoft.com/office/drawing/2014/main" id="{22F8AB37-7ACF-5242-A112-96512722EE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70644" y="6196335"/>
            <a:ext cx="3095631" cy="287338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PPO</a:t>
            </a:r>
          </a:p>
        </p:txBody>
      </p:sp>
      <p:sp>
        <p:nvSpPr>
          <p:cNvPr id="85" name="Text Box 411">
            <a:extLst>
              <a:ext uri="{FF2B5EF4-FFF2-40B4-BE49-F238E27FC236}">
                <a16:creationId xmlns:a16="http://schemas.microsoft.com/office/drawing/2014/main" id="{5CA4CBAC-6DFD-6442-88A0-79F778D8DF5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303431" y="5976729"/>
            <a:ext cx="339836" cy="255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rgbClr val="FF0000"/>
                </a:solidFill>
              </a:rPr>
              <a:t>31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</p:txBody>
      </p:sp>
      <p:sp>
        <p:nvSpPr>
          <p:cNvPr id="86" name="Text Box 412">
            <a:extLst>
              <a:ext uri="{FF2B5EF4-FFF2-40B4-BE49-F238E27FC236}">
                <a16:creationId xmlns:a16="http://schemas.microsoft.com/office/drawing/2014/main" id="{1EA0CFF6-A8BD-6B44-B8D0-EEDDF57B551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851258" y="5976729"/>
            <a:ext cx="339836" cy="255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21</a:t>
            </a:r>
          </a:p>
        </p:txBody>
      </p:sp>
      <p:sp>
        <p:nvSpPr>
          <p:cNvPr id="87" name="Line 414">
            <a:extLst>
              <a:ext uri="{FF2B5EF4-FFF2-40B4-BE49-F238E27FC236}">
                <a16:creationId xmlns:a16="http://schemas.microsoft.com/office/drawing/2014/main" id="{184014C6-DD58-9340-84C3-318BB9F8949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84900" y="5745484"/>
            <a:ext cx="1204506" cy="15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8" name="Line 415">
            <a:extLst>
              <a:ext uri="{FF2B5EF4-FFF2-40B4-BE49-F238E27FC236}">
                <a16:creationId xmlns:a16="http://schemas.microsoft.com/office/drawing/2014/main" id="{1B1F7EB3-B9C3-2B4D-8C2C-4BE34FDE0C7D}"/>
              </a:ext>
            </a:extLst>
          </p:cNvPr>
          <p:cNvSpPr>
            <a:spLocks noChangeShapeType="1"/>
          </p:cNvSpPr>
          <p:nvPr/>
        </p:nvSpPr>
        <p:spPr bwMode="auto">
          <a:xfrm>
            <a:off x="6184900" y="5745485"/>
            <a:ext cx="0" cy="4333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9" name="Text Box 416">
            <a:extLst>
              <a:ext uri="{FF2B5EF4-FFF2-40B4-BE49-F238E27FC236}">
                <a16:creationId xmlns:a16="http://schemas.microsoft.com/office/drawing/2014/main" id="{3DD551DA-4C89-8E42-A718-986084826F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52262" y="3334073"/>
            <a:ext cx="1148438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Offset into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and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page</a:t>
            </a:r>
          </a:p>
        </p:txBody>
      </p:sp>
      <p:sp>
        <p:nvSpPr>
          <p:cNvPr id="90" name="Rectangle 417">
            <a:extLst>
              <a:ext uri="{FF2B5EF4-FFF2-40B4-BE49-F238E27FC236}">
                <a16:creationId xmlns:a16="http://schemas.microsoft.com/office/drawing/2014/main" id="{960ABBE8-4EDC-6B41-9724-764B029E7A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2713" y="1479873"/>
            <a:ext cx="1277937" cy="280987"/>
          </a:xfrm>
          <a:prstGeom prst="rect">
            <a:avLst/>
          </a:prstGeom>
          <a:solidFill>
            <a:srgbClr val="E6E6E6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3</a:t>
            </a:r>
          </a:p>
        </p:txBody>
      </p:sp>
      <p:sp>
        <p:nvSpPr>
          <p:cNvPr id="91" name="Rectangle 418">
            <a:extLst>
              <a:ext uri="{FF2B5EF4-FFF2-40B4-BE49-F238E27FC236}">
                <a16:creationId xmlns:a16="http://schemas.microsoft.com/office/drawing/2014/main" id="{10A3A6AE-C175-D14C-A549-BE36D9A9E5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70650" y="1486223"/>
            <a:ext cx="1277938" cy="27305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4</a:t>
            </a:r>
          </a:p>
        </p:txBody>
      </p:sp>
      <p:sp>
        <p:nvSpPr>
          <p:cNvPr id="92" name="Rectangle 419">
            <a:extLst>
              <a:ext uri="{FF2B5EF4-FFF2-40B4-BE49-F238E27FC236}">
                <a16:creationId xmlns:a16="http://schemas.microsoft.com/office/drawing/2014/main" id="{0D196252-ABFC-A74A-A02D-ECD5813A2E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921125" y="1479873"/>
            <a:ext cx="1277938" cy="280987"/>
          </a:xfrm>
          <a:prstGeom prst="rect">
            <a:avLst/>
          </a:prstGeom>
          <a:solidFill>
            <a:srgbClr val="DBF2D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2</a:t>
            </a:r>
          </a:p>
        </p:txBody>
      </p:sp>
      <p:sp>
        <p:nvSpPr>
          <p:cNvPr id="93" name="Rectangle 420">
            <a:extLst>
              <a:ext uri="{FF2B5EF4-FFF2-40B4-BE49-F238E27FC236}">
                <a16:creationId xmlns:a16="http://schemas.microsoft.com/office/drawing/2014/main" id="{97703159-470A-6640-BE9A-A76109AC92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43188" y="1478285"/>
            <a:ext cx="1277937" cy="280988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1</a:t>
            </a:r>
          </a:p>
        </p:txBody>
      </p:sp>
      <p:sp>
        <p:nvSpPr>
          <p:cNvPr id="97" name="Rectangle 435">
            <a:extLst>
              <a:ext uri="{FF2B5EF4-FFF2-40B4-BE49-F238E27FC236}">
                <a16:creationId xmlns:a16="http://schemas.microsoft.com/office/drawing/2014/main" id="{3CB64D83-D5F9-484E-A533-236EE2A9D6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8650" y="3051498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8" name="Text Box 437">
            <a:extLst>
              <a:ext uri="{FF2B5EF4-FFF2-40B4-BE49-F238E27FC236}">
                <a16:creationId xmlns:a16="http://schemas.microsoft.com/office/drawing/2014/main" id="{2DE958CE-A835-FE40-922D-784F607567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2913" y="2256160"/>
            <a:ext cx="1148087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L3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middle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</a:p>
        </p:txBody>
      </p:sp>
      <p:sp>
        <p:nvSpPr>
          <p:cNvPr id="99" name="Rectangle 438">
            <a:extLst>
              <a:ext uri="{FF2B5EF4-FFF2-40B4-BE49-F238E27FC236}">
                <a16:creationId xmlns:a16="http://schemas.microsoft.com/office/drawing/2014/main" id="{C7E4A1CD-A58E-5E4D-8C7D-57D043F7C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1825" y="3813498"/>
            <a:ext cx="758825" cy="228600"/>
          </a:xfrm>
          <a:prstGeom prst="rect">
            <a:avLst/>
          </a:prstGeom>
          <a:solidFill>
            <a:srgbClr val="E6E6E6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L3 PTE</a:t>
            </a:r>
          </a:p>
        </p:txBody>
      </p:sp>
      <p:sp>
        <p:nvSpPr>
          <p:cNvPr id="100" name="Line 439">
            <a:extLst>
              <a:ext uri="{FF2B5EF4-FFF2-40B4-BE49-F238E27FC236}">
                <a16:creationId xmlns:a16="http://schemas.microsoft.com/office/drawing/2014/main" id="{4AE16677-583D-0C4D-A2F5-714439DADBD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40363" y="1768798"/>
            <a:ext cx="11112" cy="2159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1" name="Line 440">
            <a:extLst>
              <a:ext uri="{FF2B5EF4-FFF2-40B4-BE49-F238E27FC236}">
                <a16:creationId xmlns:a16="http://schemas.microsoft.com/office/drawing/2014/main" id="{5EA9AD16-0CAA-0D40-9001-FDF0C088FE6F}"/>
              </a:ext>
            </a:extLst>
          </p:cNvPr>
          <p:cNvSpPr>
            <a:spLocks noChangeShapeType="1"/>
          </p:cNvSpPr>
          <p:nvPr/>
        </p:nvSpPr>
        <p:spPr bwMode="auto">
          <a:xfrm>
            <a:off x="5451475" y="3934148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2" name="Line 444">
            <a:extLst>
              <a:ext uri="{FF2B5EF4-FFF2-40B4-BE49-F238E27FC236}">
                <a16:creationId xmlns:a16="http://schemas.microsoft.com/office/drawing/2014/main" id="{DD3B31B2-9871-2047-A248-5FB52542C70C}"/>
              </a:ext>
            </a:extLst>
          </p:cNvPr>
          <p:cNvSpPr>
            <a:spLocks noChangeShapeType="1"/>
          </p:cNvSpPr>
          <p:nvPr/>
        </p:nvSpPr>
        <p:spPr bwMode="auto">
          <a:xfrm>
            <a:off x="5153025" y="3932560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3" name="Line 445">
            <a:extLst>
              <a:ext uri="{FF2B5EF4-FFF2-40B4-BE49-F238E27FC236}">
                <a16:creationId xmlns:a16="http://schemas.microsoft.com/office/drawing/2014/main" id="{43EE35B4-8AFC-7640-812F-6F741C3ECBE8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3049910"/>
            <a:ext cx="0" cy="881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4" name="Rectangle 447">
            <a:extLst>
              <a:ext uri="{FF2B5EF4-FFF2-40B4-BE49-F238E27FC236}">
                <a16:creationId xmlns:a16="http://schemas.microsoft.com/office/drawing/2014/main" id="{AC2AC8C1-9580-2E45-B669-D593D9D2E6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3250" y="3051498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5" name="Text Box 449">
            <a:extLst>
              <a:ext uri="{FF2B5EF4-FFF2-40B4-BE49-F238E27FC236}">
                <a16:creationId xmlns:a16="http://schemas.microsoft.com/office/drawing/2014/main" id="{1745853F-229C-7E41-8294-118401890F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2227" y="2256160"/>
            <a:ext cx="1030730" cy="8007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upper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</a:p>
        </p:txBody>
      </p:sp>
      <p:sp>
        <p:nvSpPr>
          <p:cNvPr id="106" name="Rectangle 450">
            <a:extLst>
              <a:ext uri="{FF2B5EF4-FFF2-40B4-BE49-F238E27FC236}">
                <a16:creationId xmlns:a16="http://schemas.microsoft.com/office/drawing/2014/main" id="{31D85A16-5310-684C-9B16-C598985026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6425" y="3813498"/>
            <a:ext cx="758825" cy="228600"/>
          </a:xfrm>
          <a:prstGeom prst="rect">
            <a:avLst/>
          </a:prstGeom>
          <a:solidFill>
            <a:srgbClr val="DBF2D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 PTE</a:t>
            </a:r>
          </a:p>
        </p:txBody>
      </p:sp>
      <p:sp>
        <p:nvSpPr>
          <p:cNvPr id="107" name="Line 451">
            <a:extLst>
              <a:ext uri="{FF2B5EF4-FFF2-40B4-BE49-F238E27FC236}">
                <a16:creationId xmlns:a16="http://schemas.microsoft.com/office/drawing/2014/main" id="{40BBF8B8-BDBC-564D-9B4B-1FA05BA6A616}"/>
              </a:ext>
            </a:extLst>
          </p:cNvPr>
          <p:cNvSpPr>
            <a:spLocks noChangeShapeType="1"/>
          </p:cNvSpPr>
          <p:nvPr/>
        </p:nvSpPr>
        <p:spPr bwMode="auto">
          <a:xfrm>
            <a:off x="4156075" y="1768798"/>
            <a:ext cx="0" cy="21478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8" name="Line 452">
            <a:extLst>
              <a:ext uri="{FF2B5EF4-FFF2-40B4-BE49-F238E27FC236}">
                <a16:creationId xmlns:a16="http://schemas.microsoft.com/office/drawing/2014/main" id="{83B4DC32-62BE-0547-B964-EEA29FEC8DB5}"/>
              </a:ext>
            </a:extLst>
          </p:cNvPr>
          <p:cNvSpPr>
            <a:spLocks noChangeShapeType="1"/>
          </p:cNvSpPr>
          <p:nvPr/>
        </p:nvSpPr>
        <p:spPr bwMode="auto">
          <a:xfrm>
            <a:off x="4156075" y="3927798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9" name="Line 456">
            <a:extLst>
              <a:ext uri="{FF2B5EF4-FFF2-40B4-BE49-F238E27FC236}">
                <a16:creationId xmlns:a16="http://schemas.microsoft.com/office/drawing/2014/main" id="{DAF2B9A2-D33D-D342-A701-DE1709DD50EF}"/>
              </a:ext>
            </a:extLst>
          </p:cNvPr>
          <p:cNvSpPr>
            <a:spLocks noChangeShapeType="1"/>
          </p:cNvSpPr>
          <p:nvPr/>
        </p:nvSpPr>
        <p:spPr bwMode="auto">
          <a:xfrm>
            <a:off x="3876675" y="3927798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0" name="Rectangle 459">
            <a:extLst>
              <a:ext uri="{FF2B5EF4-FFF2-40B4-BE49-F238E27FC236}">
                <a16:creationId xmlns:a16="http://schemas.microsoft.com/office/drawing/2014/main" id="{A9B7AA52-A7A9-474C-BF72-680E16A4B0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6900" y="3051498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1" name="Text Box 461">
            <a:extLst>
              <a:ext uri="{FF2B5EF4-FFF2-40B4-BE49-F238E27FC236}">
                <a16:creationId xmlns:a16="http://schemas.microsoft.com/office/drawing/2014/main" id="{9BF4AF21-F358-424B-9A83-F83EAAF051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3863" y="2256160"/>
            <a:ext cx="1105044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global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</a:endParaRPr>
          </a:p>
        </p:txBody>
      </p:sp>
      <p:sp>
        <p:nvSpPr>
          <p:cNvPr id="112" name="Rectangle 462">
            <a:extLst>
              <a:ext uri="{FF2B5EF4-FFF2-40B4-BE49-F238E27FC236}">
                <a16:creationId xmlns:a16="http://schemas.microsoft.com/office/drawing/2014/main" id="{A8FC3D80-1CF5-C24B-A24E-EE8455C1F9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0075" y="3813498"/>
            <a:ext cx="758825" cy="2286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 PTE</a:t>
            </a:r>
          </a:p>
        </p:txBody>
      </p:sp>
      <p:sp>
        <p:nvSpPr>
          <p:cNvPr id="113" name="Line 463">
            <a:extLst>
              <a:ext uri="{FF2B5EF4-FFF2-40B4-BE49-F238E27FC236}">
                <a16:creationId xmlns:a16="http://schemas.microsoft.com/office/drawing/2014/main" id="{F444F707-9B65-ED4F-B9A3-C7FF6534EB5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867025" y="1768798"/>
            <a:ext cx="12700" cy="21478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4" name="Line 464">
            <a:extLst>
              <a:ext uri="{FF2B5EF4-FFF2-40B4-BE49-F238E27FC236}">
                <a16:creationId xmlns:a16="http://schemas.microsoft.com/office/drawing/2014/main" id="{22C50F04-CEAA-B448-AFBD-77A8829CB8CA}"/>
              </a:ext>
            </a:extLst>
          </p:cNvPr>
          <p:cNvSpPr>
            <a:spLocks noChangeShapeType="1"/>
          </p:cNvSpPr>
          <p:nvPr/>
        </p:nvSpPr>
        <p:spPr bwMode="auto">
          <a:xfrm>
            <a:off x="2879725" y="3921448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5" name="Line 467">
            <a:extLst>
              <a:ext uri="{FF2B5EF4-FFF2-40B4-BE49-F238E27FC236}">
                <a16:creationId xmlns:a16="http://schemas.microsoft.com/office/drawing/2014/main" id="{474B0066-298E-3945-92F9-03994647DE0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01875" y="3067373"/>
            <a:ext cx="822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6" name="Text Box 471">
            <a:extLst>
              <a:ext uri="{FF2B5EF4-FFF2-40B4-BE49-F238E27FC236}">
                <a16:creationId xmlns:a16="http://schemas.microsoft.com/office/drawing/2014/main" id="{1E6BC80C-0BE7-CF42-B154-8DFFF7DDDB2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542876" y="2856235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17" name="Text Box 473">
            <a:extLst>
              <a:ext uri="{FF2B5EF4-FFF2-40B4-BE49-F238E27FC236}">
                <a16:creationId xmlns:a16="http://schemas.microsoft.com/office/drawing/2014/main" id="{620C8A5A-5061-8F4B-9AA9-850B6C0A2C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3975" y="2957835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18" name="Line 457">
            <a:extLst>
              <a:ext uri="{FF2B5EF4-FFF2-40B4-BE49-F238E27FC236}">
                <a16:creationId xmlns:a16="http://schemas.microsoft.com/office/drawing/2014/main" id="{F15C2C98-6F0B-6847-9C69-A9F7653D7C6D}"/>
              </a:ext>
            </a:extLst>
          </p:cNvPr>
          <p:cNvSpPr>
            <a:spLocks noChangeShapeType="1"/>
          </p:cNvSpPr>
          <p:nvPr/>
        </p:nvSpPr>
        <p:spPr bwMode="auto">
          <a:xfrm>
            <a:off x="4056063" y="3049910"/>
            <a:ext cx="0" cy="8778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9" name="Line 458">
            <a:extLst>
              <a:ext uri="{FF2B5EF4-FFF2-40B4-BE49-F238E27FC236}">
                <a16:creationId xmlns:a16="http://schemas.microsoft.com/office/drawing/2014/main" id="{8E0EBD03-165D-384D-947C-99C87FA24099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5588" y="3051498"/>
            <a:ext cx="344487" cy="47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0" name="Text Box 476">
            <a:extLst>
              <a:ext uri="{FF2B5EF4-FFF2-40B4-BE49-F238E27FC236}">
                <a16:creationId xmlns:a16="http://schemas.microsoft.com/office/drawing/2014/main" id="{4C88D2B5-237C-E544-BC3E-B39FAF6B51F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073226" y="2819723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1" name="Text Box 477">
            <a:extLst>
              <a:ext uri="{FF2B5EF4-FFF2-40B4-BE49-F238E27FC236}">
                <a16:creationId xmlns:a16="http://schemas.microsoft.com/office/drawing/2014/main" id="{9F3A6676-7273-F941-9898-C0CEBE3B61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32263" y="2921323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2" name="Line 446">
            <a:extLst>
              <a:ext uri="{FF2B5EF4-FFF2-40B4-BE49-F238E27FC236}">
                <a16:creationId xmlns:a16="http://schemas.microsoft.com/office/drawing/2014/main" id="{2ADDBD3C-1FB5-2441-8A9D-C03BFB1B418C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2413" y="3049910"/>
            <a:ext cx="392112" cy="127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3" name="Text Box 479">
            <a:extLst>
              <a:ext uri="{FF2B5EF4-FFF2-40B4-BE49-F238E27FC236}">
                <a16:creationId xmlns:a16="http://schemas.microsoft.com/office/drawing/2014/main" id="{C3E76C62-C5DC-A544-A6A0-6445B0FEFD2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394026" y="2838773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4" name="Text Box 480">
            <a:extLst>
              <a:ext uri="{FF2B5EF4-FFF2-40B4-BE49-F238E27FC236}">
                <a16:creationId xmlns:a16="http://schemas.microsoft.com/office/drawing/2014/main" id="{E2EA5330-023F-7D40-B6AA-51B75858A2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40363" y="2940373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7" name="Text Box 485">
            <a:extLst>
              <a:ext uri="{FF2B5EF4-FFF2-40B4-BE49-F238E27FC236}">
                <a16:creationId xmlns:a16="http://schemas.microsoft.com/office/drawing/2014/main" id="{52366E7D-19A0-A749-844D-959D522B9B1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612065" y="5476100"/>
            <a:ext cx="339836" cy="255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rgbClr val="FF0000"/>
                </a:solidFill>
              </a:rPr>
              <a:t>31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</p:txBody>
      </p:sp>
      <p:sp>
        <p:nvSpPr>
          <p:cNvPr id="128" name="Text Box 486">
            <a:extLst>
              <a:ext uri="{FF2B5EF4-FFF2-40B4-BE49-F238E27FC236}">
                <a16:creationId xmlns:a16="http://schemas.microsoft.com/office/drawing/2014/main" id="{229A005E-3D5A-D747-B5EA-43627C7240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54068" y="5608960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9" name="Text Box 488">
            <a:extLst>
              <a:ext uri="{FF2B5EF4-FFF2-40B4-BE49-F238E27FC236}">
                <a16:creationId xmlns:a16="http://schemas.microsoft.com/office/drawing/2014/main" id="{D8C5585E-A5FA-3248-9032-4B4F9E704C3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925259" y="3627760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rgbClr val="FF0000"/>
                </a:solidFill>
              </a:rPr>
              <a:t>21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</p:txBody>
      </p:sp>
      <p:sp>
        <p:nvSpPr>
          <p:cNvPr id="130" name="Text Box 489">
            <a:extLst>
              <a:ext uri="{FF2B5EF4-FFF2-40B4-BE49-F238E27FC236}">
                <a16:creationId xmlns:a16="http://schemas.microsoft.com/office/drawing/2014/main" id="{C966CA5A-5C56-0C40-AD42-44322745F7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1585" y="3616648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31" name="Text Box 394">
            <a:extLst>
              <a:ext uri="{FF2B5EF4-FFF2-40B4-BE49-F238E27FC236}">
                <a16:creationId xmlns:a16="http://schemas.microsoft.com/office/drawing/2014/main" id="{DC8100AA-C96F-744F-A894-FFAFE2A7845A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452416" y="1232876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2" name="Text Box 396">
            <a:extLst>
              <a:ext uri="{FF2B5EF4-FFF2-40B4-BE49-F238E27FC236}">
                <a16:creationId xmlns:a16="http://schemas.microsoft.com/office/drawing/2014/main" id="{3DC54645-E96B-8B49-ACCF-9352EB0E158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005116" y="1242401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3" name="Text Box 397">
            <a:extLst>
              <a:ext uri="{FF2B5EF4-FFF2-40B4-BE49-F238E27FC236}">
                <a16:creationId xmlns:a16="http://schemas.microsoft.com/office/drawing/2014/main" id="{7DA91A38-06A4-2842-829F-225E72F445A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8534896" y="1242401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12</a:t>
            </a:r>
          </a:p>
        </p:txBody>
      </p:sp>
      <p:sp>
        <p:nvSpPr>
          <p:cNvPr id="134" name="Text Box 465">
            <a:extLst>
              <a:ext uri="{FF2B5EF4-FFF2-40B4-BE49-F238E27FC236}">
                <a16:creationId xmlns:a16="http://schemas.microsoft.com/office/drawing/2014/main" id="{C850FAE3-1C88-D646-8C39-3C6FC2B36EF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709716" y="1232876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5" name="Text Box 466">
            <a:extLst>
              <a:ext uri="{FF2B5EF4-FFF2-40B4-BE49-F238E27FC236}">
                <a16:creationId xmlns:a16="http://schemas.microsoft.com/office/drawing/2014/main" id="{6081FA03-C5C4-1C47-93B5-582382F1743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118916" y="1232876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AB33B-4003-874D-9738-3E4B3D96CE31}"/>
              </a:ext>
            </a:extLst>
          </p:cNvPr>
          <p:cNvSpPr txBox="1"/>
          <p:nvPr/>
        </p:nvSpPr>
        <p:spPr>
          <a:xfrm>
            <a:off x="3182099" y="4038923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0000"/>
                </a:solidFill>
              </a:rPr>
              <a:t>PS=0</a:t>
            </a:r>
            <a:endParaRPr kumimoji="1"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C826094F-64BF-6B43-BEEB-B9EC57A525D8}"/>
              </a:ext>
            </a:extLst>
          </p:cNvPr>
          <p:cNvSpPr txBox="1"/>
          <p:nvPr/>
        </p:nvSpPr>
        <p:spPr>
          <a:xfrm>
            <a:off x="4465478" y="4038923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0000"/>
                </a:solidFill>
              </a:rPr>
              <a:t>PS=0</a:t>
            </a:r>
            <a:endParaRPr kumimoji="1"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B78918B2-A710-844D-9114-B8DF0F8D57A1}"/>
              </a:ext>
            </a:extLst>
          </p:cNvPr>
          <p:cNvSpPr txBox="1"/>
          <p:nvPr/>
        </p:nvSpPr>
        <p:spPr>
          <a:xfrm>
            <a:off x="5764881" y="4034993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0000"/>
                </a:solidFill>
              </a:rPr>
              <a:t>PS=1</a:t>
            </a:r>
            <a:endParaRPr kumimoji="1"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142" name="Line 403">
            <a:extLst>
              <a:ext uri="{FF2B5EF4-FFF2-40B4-BE49-F238E27FC236}">
                <a16:creationId xmlns:a16="http://schemas.microsoft.com/office/drawing/2014/main" id="{A5BFE076-AA8C-6F44-B29A-DBC1F6D00B5A}"/>
              </a:ext>
            </a:extLst>
          </p:cNvPr>
          <p:cNvSpPr>
            <a:spLocks noChangeShapeType="1"/>
          </p:cNvSpPr>
          <p:nvPr/>
        </p:nvSpPr>
        <p:spPr bwMode="auto">
          <a:xfrm>
            <a:off x="7522998" y="1941644"/>
            <a:ext cx="918784" cy="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63FE62-AC08-264A-B8A6-6A50BC4B891A}"/>
              </a:ext>
            </a:extLst>
          </p:cNvPr>
          <p:cNvSpPr txBox="1"/>
          <p:nvPr/>
        </p:nvSpPr>
        <p:spPr>
          <a:xfrm>
            <a:off x="1267249" y="5100962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大页的物理地址格式和常规页不同</a:t>
            </a:r>
            <a:endParaRPr kumimoji="1" lang="en-US" altLang="zh-CN" dirty="0">
              <a:solidFill>
                <a:srgbClr val="FF00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101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1" grpId="0" animBg="1"/>
      <p:bldP spid="72" grpId="0"/>
      <p:bldP spid="73" grpId="0" animBg="1"/>
      <p:bldP spid="74" grpId="0" animBg="1"/>
      <p:bldP spid="82" grpId="0" animBg="1"/>
      <p:bldP spid="83" grpId="0" animBg="1"/>
      <p:bldP spid="84" grpId="0" animBg="1"/>
      <p:bldP spid="85" grpId="0"/>
      <p:bldP spid="86" grpId="0"/>
      <p:bldP spid="87" grpId="0" animBg="1"/>
      <p:bldP spid="88" grpId="0" animBg="1"/>
      <p:bldP spid="89" grpId="0"/>
      <p:bldP spid="90" grpId="0" animBg="1"/>
      <p:bldP spid="91" grpId="0" animBg="1"/>
      <p:bldP spid="92" grpId="0" animBg="1"/>
      <p:bldP spid="93" grpId="0" animBg="1"/>
      <p:bldP spid="97" grpId="0" animBg="1"/>
      <p:bldP spid="98" grpId="0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/>
      <p:bldP spid="106" grpId="0" animBg="1"/>
      <p:bldP spid="107" grpId="0" animBg="1"/>
      <p:bldP spid="108" grpId="0" animBg="1"/>
      <p:bldP spid="109" grpId="0" animBg="1"/>
      <p:bldP spid="112" grpId="0" animBg="1"/>
      <p:bldP spid="113" grpId="0" animBg="1"/>
      <p:bldP spid="114" grpId="0" animBg="1"/>
      <p:bldP spid="118" grpId="0" animBg="1"/>
      <p:bldP spid="119" grpId="0" animBg="1"/>
      <p:bldP spid="120" grpId="0"/>
      <p:bldP spid="121" grpId="0"/>
      <p:bldP spid="122" grpId="0" animBg="1"/>
      <p:bldP spid="123" grpId="0"/>
      <p:bldP spid="124" grpId="0"/>
      <p:bldP spid="127" grpId="0"/>
      <p:bldP spid="128" grpId="0"/>
      <p:bldP spid="129" grpId="0"/>
      <p:bldP spid="130" grpId="0"/>
      <p:bldP spid="131" grpId="0"/>
      <p:bldP spid="132" grpId="0"/>
      <p:bldP spid="133" grpId="0"/>
      <p:bldP spid="134" grpId="0"/>
      <p:bldP spid="135" grpId="0"/>
      <p:bldP spid="3" grpId="0"/>
      <p:bldP spid="140" grpId="0"/>
      <p:bldP spid="141" grpId="0"/>
      <p:bldP spid="142" grpId="0" animBg="1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地址翻译小结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5933034" cy="5030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分页：虚拟页和物理页具有相同大小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页表记录虚拟页和物理页之间的映射关系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页表是页表项的数组，每个进程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个，由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OS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管理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页表项记录了虚拟页对应的物理页地址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磁盘地址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一般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张页表的大小为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硬件基于页表进行地址翻译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一般不需要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OS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参与，除非发生异常</a:t>
            </a:r>
            <a:endParaRPr kumimoji="1"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是基于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VPN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寻址的一小块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SRAM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，缓存页表项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VPN =&gt; TLB/page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walk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=&gt; PPN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按需页面调度（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demand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paging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由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OS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协调完成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机制与策略分离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的思想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硬件提供机制，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OS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提供管理策略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43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2530244" cy="295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虚拟内存区域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866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</a:p>
        </p:txBody>
      </p:sp>
      <p:sp>
        <p:nvSpPr>
          <p:cNvPr id="24" name="Rectangle 379">
            <a:extLst>
              <a:ext uri="{FF2B5EF4-FFF2-40B4-BE49-F238E27FC236}">
                <a16:creationId xmlns:a16="http://schemas.microsoft.com/office/drawing/2014/main" id="{6C16C460-9182-3F4C-B7E2-E4898CC809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5098" y="2569239"/>
            <a:ext cx="2174875" cy="523875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Kernel code and data</a:t>
            </a:r>
          </a:p>
        </p:txBody>
      </p:sp>
      <p:sp>
        <p:nvSpPr>
          <p:cNvPr id="25" name="Rectangle 380">
            <a:extLst>
              <a:ext uri="{FF2B5EF4-FFF2-40B4-BE49-F238E27FC236}">
                <a16:creationId xmlns:a16="http://schemas.microsoft.com/office/drawing/2014/main" id="{20BAB79C-F344-0F45-A797-7B1E302037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4173160"/>
            <a:ext cx="2174875" cy="455612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Memory mapped region 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for shared libraries</a:t>
            </a:r>
          </a:p>
        </p:txBody>
      </p:sp>
      <p:sp>
        <p:nvSpPr>
          <p:cNvPr id="26" name="Rectangle 381">
            <a:extLst>
              <a:ext uri="{FF2B5EF4-FFF2-40B4-BE49-F238E27FC236}">
                <a16:creationId xmlns:a16="http://schemas.microsoft.com/office/drawing/2014/main" id="{24750887-903F-534F-9482-92F5B5AD33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4625597"/>
            <a:ext cx="2174875" cy="492125"/>
          </a:xfrm>
          <a:prstGeom prst="rect">
            <a:avLst/>
          </a:prstGeom>
          <a:solidFill>
            <a:srgbClr val="C0C0C0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7" name="Rectangle 382">
            <a:extLst>
              <a:ext uri="{FF2B5EF4-FFF2-40B4-BE49-F238E27FC236}">
                <a16:creationId xmlns:a16="http://schemas.microsoft.com/office/drawing/2014/main" id="{002BF1EE-CF69-1C46-AE77-E28F303E118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5120897"/>
            <a:ext cx="2174875" cy="454025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Runtime heap (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malloc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)</a:t>
            </a:r>
          </a:p>
        </p:txBody>
      </p:sp>
      <p:sp>
        <p:nvSpPr>
          <p:cNvPr id="28" name="Rectangle 383">
            <a:extLst>
              <a:ext uri="{FF2B5EF4-FFF2-40B4-BE49-F238E27FC236}">
                <a16:creationId xmlns:a16="http://schemas.microsoft.com/office/drawing/2014/main" id="{CAECC4A8-19AF-2545-BCE9-D7D641D62F0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3555622"/>
            <a:ext cx="2174875" cy="615950"/>
          </a:xfrm>
          <a:prstGeom prst="rect">
            <a:avLst/>
          </a:prstGeom>
          <a:solidFill>
            <a:srgbClr val="C0C0C0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9" name="Rectangle 384">
            <a:extLst>
              <a:ext uri="{FF2B5EF4-FFF2-40B4-BE49-F238E27FC236}">
                <a16:creationId xmlns:a16="http://schemas.microsoft.com/office/drawing/2014/main" id="{EFCFD59D-BF14-BB43-8E65-373D9ACE91C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6082922"/>
            <a:ext cx="2174875" cy="269875"/>
          </a:xfrm>
          <a:prstGeom prst="rect">
            <a:avLst/>
          </a:prstGeom>
          <a:solidFill>
            <a:srgbClr val="F6F5BD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Program text (.text)</a:t>
            </a:r>
          </a:p>
        </p:txBody>
      </p:sp>
      <p:sp>
        <p:nvSpPr>
          <p:cNvPr id="30" name="Rectangle 385">
            <a:extLst>
              <a:ext uri="{FF2B5EF4-FFF2-40B4-BE49-F238E27FC236}">
                <a16:creationId xmlns:a16="http://schemas.microsoft.com/office/drawing/2014/main" id="{74E32227-5A4A-F04A-949E-2B30EDDA95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5824160"/>
            <a:ext cx="2174875" cy="269875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Initialized data (.data)</a:t>
            </a:r>
          </a:p>
        </p:txBody>
      </p:sp>
      <p:sp>
        <p:nvSpPr>
          <p:cNvPr id="31" name="Rectangle 386">
            <a:extLst>
              <a:ext uri="{FF2B5EF4-FFF2-40B4-BE49-F238E27FC236}">
                <a16:creationId xmlns:a16="http://schemas.microsoft.com/office/drawing/2014/main" id="{9DC4C96F-96FB-4648-ACF0-1EDBB0EB3A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5565397"/>
            <a:ext cx="2174875" cy="268288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Uninitialized data (.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bss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)</a:t>
            </a:r>
          </a:p>
        </p:txBody>
      </p:sp>
      <p:sp>
        <p:nvSpPr>
          <p:cNvPr id="32" name="Line 387">
            <a:extLst>
              <a:ext uri="{FF2B5EF4-FFF2-40B4-BE49-F238E27FC236}">
                <a16:creationId xmlns:a16="http://schemas.microsoft.com/office/drawing/2014/main" id="{CDD21005-22E3-C940-85C1-7D6904292236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029035" y="4873247"/>
            <a:ext cx="0" cy="239713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3" name="Rectangle 388">
            <a:extLst>
              <a:ext uri="{FF2B5EF4-FFF2-40B4-BE49-F238E27FC236}">
                <a16:creationId xmlns:a16="http://schemas.microsoft.com/office/drawing/2014/main" id="{54B9D835-D00B-4E45-BEBA-D89962BCE0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3327022"/>
            <a:ext cx="2174875" cy="324882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User stack</a:t>
            </a:r>
          </a:p>
        </p:txBody>
      </p:sp>
      <p:sp>
        <p:nvSpPr>
          <p:cNvPr id="34" name="Line 390">
            <a:extLst>
              <a:ext uri="{FF2B5EF4-FFF2-40B4-BE49-F238E27FC236}">
                <a16:creationId xmlns:a16="http://schemas.microsoft.com/office/drawing/2014/main" id="{A552928C-E9DF-C24A-9261-E7B5C3AFFC88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049672" y="3652459"/>
            <a:ext cx="0" cy="239713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5" name="Rectangle 391">
            <a:extLst>
              <a:ext uri="{FF2B5EF4-FFF2-40B4-BE49-F238E27FC236}">
                <a16:creationId xmlns:a16="http://schemas.microsoft.com/office/drawing/2014/main" id="{2915D207-1A31-B946-977D-DC06F9B7D6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6341685"/>
            <a:ext cx="2174875" cy="269875"/>
          </a:xfrm>
          <a:prstGeom prst="rect">
            <a:avLst/>
          </a:prstGeom>
          <a:solidFill>
            <a:srgbClr val="C0C0C0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6" name="Text Box 393">
            <a:extLst>
              <a:ext uri="{FF2B5EF4-FFF2-40B4-BE49-F238E27FC236}">
                <a16:creationId xmlns:a16="http://schemas.microsoft.com/office/drawing/2014/main" id="{669546FE-91D3-6F46-8959-D24455430A0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035135" y="3440290"/>
            <a:ext cx="731115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%</a:t>
            </a: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cs typeface="Courier New"/>
              </a:rPr>
              <a:t>rsp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/>
              <a:cs typeface="Courier New"/>
            </a:endParaRPr>
          </a:p>
        </p:txBody>
      </p:sp>
      <p:sp>
        <p:nvSpPr>
          <p:cNvPr id="37" name="Line 394">
            <a:extLst>
              <a:ext uri="{FF2B5EF4-FFF2-40B4-BE49-F238E27FC236}">
                <a16:creationId xmlns:a16="http://schemas.microsoft.com/office/drawing/2014/main" id="{50519DB9-8602-1F4E-AAEF-A5DD5C1B4013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7744747" y="3655634"/>
            <a:ext cx="258763" cy="1588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8" name="Text Box 395">
            <a:extLst>
              <a:ext uri="{FF2B5EF4-FFF2-40B4-BE49-F238E27FC236}">
                <a16:creationId xmlns:a16="http://schemas.microsoft.com/office/drawing/2014/main" id="{AAA8B140-14B1-954A-918E-903A0DC351A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516522" y="4580036"/>
            <a:ext cx="1038578" cy="92333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Process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memory</a:t>
            </a:r>
          </a:p>
        </p:txBody>
      </p:sp>
      <p:sp>
        <p:nvSpPr>
          <p:cNvPr id="39" name="Text Box 397">
            <a:extLst>
              <a:ext uri="{FF2B5EF4-FFF2-40B4-BE49-F238E27FC236}">
                <a16:creationId xmlns:a16="http://schemas.microsoft.com/office/drawing/2014/main" id="{72C8A12D-A254-AC4F-8F5D-463F9A30BEA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187535" y="4882772"/>
            <a:ext cx="600232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rgbClr val="000000"/>
                </a:solidFill>
                <a:latin typeface="Courier New"/>
                <a:cs typeface="Courier New"/>
              </a:rPr>
              <a:t>brk</a:t>
            </a:r>
            <a:endParaRPr lang="en-US" b="1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40" name="Line 398">
            <a:extLst>
              <a:ext uri="{FF2B5EF4-FFF2-40B4-BE49-F238E27FC236}">
                <a16:creationId xmlns:a16="http://schemas.microsoft.com/office/drawing/2014/main" id="{F4BFD3E4-BFC2-0A4D-B3B1-6233BF987EE0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7730460" y="5109785"/>
            <a:ext cx="25876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1" name="Rectangle 400">
            <a:extLst>
              <a:ext uri="{FF2B5EF4-FFF2-40B4-BE49-F238E27FC236}">
                <a16:creationId xmlns:a16="http://schemas.microsoft.com/office/drawing/2014/main" id="{C3A6AF4F-89BC-B64E-BE44-C6D6FCF2556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5098" y="2172890"/>
            <a:ext cx="2174875" cy="399524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memory</a:t>
            </a:r>
          </a:p>
        </p:txBody>
      </p:sp>
      <p:sp>
        <p:nvSpPr>
          <p:cNvPr id="42" name="AutoShape 401">
            <a:extLst>
              <a:ext uri="{FF2B5EF4-FFF2-40B4-BE49-F238E27FC236}">
                <a16:creationId xmlns:a16="http://schemas.microsoft.com/office/drawing/2014/main" id="{C869FEFE-B471-C341-A71A-9A31925EDBDC}"/>
              </a:ext>
            </a:extLst>
          </p:cNvPr>
          <p:cNvSpPr>
            <a:spLocks/>
          </p:cNvSpPr>
          <p:nvPr/>
        </p:nvSpPr>
        <p:spPr bwMode="auto">
          <a:xfrm flipH="1">
            <a:off x="7762209" y="2172889"/>
            <a:ext cx="150813" cy="878949"/>
          </a:xfrm>
          <a:prstGeom prst="rightBrace">
            <a:avLst>
              <a:gd name="adj1" fmla="val 55438"/>
              <a:gd name="adj2" fmla="val 50000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3" name="Text Box 402">
            <a:extLst>
              <a:ext uri="{FF2B5EF4-FFF2-40B4-BE49-F238E27FC236}">
                <a16:creationId xmlns:a16="http://schemas.microsoft.com/office/drawing/2014/main" id="{16443D81-1AC8-3445-A7DB-705741E221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8523" y="2297776"/>
            <a:ext cx="1589087" cy="592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Identical  for each process</a:t>
            </a:r>
          </a:p>
        </p:txBody>
      </p:sp>
      <p:sp>
        <p:nvSpPr>
          <p:cNvPr id="44" name="Rectangle 403">
            <a:extLst>
              <a:ext uri="{FF2B5EF4-FFF2-40B4-BE49-F238E27FC236}">
                <a16:creationId xmlns:a16="http://schemas.microsoft.com/office/drawing/2014/main" id="{D518EBA2-6D33-2740-9ABF-D02A428236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003510" y="849451"/>
            <a:ext cx="2171700" cy="1323439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square" anchor="ctr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Process-specific data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structs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 (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ptables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,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task and mm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structs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, kernel stack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)</a:t>
            </a:r>
          </a:p>
        </p:txBody>
      </p:sp>
      <p:sp>
        <p:nvSpPr>
          <p:cNvPr id="45" name="Text Box 405">
            <a:extLst>
              <a:ext uri="{FF2B5EF4-FFF2-40B4-BE49-F238E27FC236}">
                <a16:creationId xmlns:a16="http://schemas.microsoft.com/office/drawing/2014/main" id="{808EB2B5-4816-E643-A614-7B6BFF53AB7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556210" y="1580226"/>
            <a:ext cx="1038578" cy="92333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Kernel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memory</a:t>
            </a:r>
          </a:p>
        </p:txBody>
      </p:sp>
      <p:sp>
        <p:nvSpPr>
          <p:cNvPr id="46" name="AutoShape 421">
            <a:extLst>
              <a:ext uri="{FF2B5EF4-FFF2-40B4-BE49-F238E27FC236}">
                <a16:creationId xmlns:a16="http://schemas.microsoft.com/office/drawing/2014/main" id="{AC6E9A4B-35DD-024E-B6C1-68D1EA00C827}"/>
              </a:ext>
            </a:extLst>
          </p:cNvPr>
          <p:cNvSpPr>
            <a:spLocks/>
          </p:cNvSpPr>
          <p:nvPr/>
        </p:nvSpPr>
        <p:spPr bwMode="auto">
          <a:xfrm>
            <a:off x="10275222" y="3331785"/>
            <a:ext cx="190500" cy="3289300"/>
          </a:xfrm>
          <a:prstGeom prst="rightBrace">
            <a:avLst>
              <a:gd name="adj1" fmla="val 143889"/>
              <a:gd name="adj2" fmla="val 50000"/>
            </a:avLst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7" name="AutoShape 422">
            <a:extLst>
              <a:ext uri="{FF2B5EF4-FFF2-40B4-BE49-F238E27FC236}">
                <a16:creationId xmlns:a16="http://schemas.microsoft.com/office/drawing/2014/main" id="{ECECB8DC-D931-724E-9288-26503F18A83E}"/>
              </a:ext>
            </a:extLst>
          </p:cNvPr>
          <p:cNvSpPr>
            <a:spLocks/>
          </p:cNvSpPr>
          <p:nvPr/>
        </p:nvSpPr>
        <p:spPr bwMode="auto">
          <a:xfrm>
            <a:off x="10264110" y="981739"/>
            <a:ext cx="215900" cy="2032000"/>
          </a:xfrm>
          <a:prstGeom prst="rightBrace">
            <a:avLst>
              <a:gd name="adj1" fmla="val 78431"/>
              <a:gd name="adj2" fmla="val 50000"/>
            </a:avLst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8" name="Text Box 424">
            <a:extLst>
              <a:ext uri="{FF2B5EF4-FFF2-40B4-BE49-F238E27FC236}">
                <a16:creationId xmlns:a16="http://schemas.microsoft.com/office/drawing/2014/main" id="{FBC4B97F-AFA6-7843-8008-2EF902C28E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7000" y="6171822"/>
            <a:ext cx="1260135" cy="287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FF0000"/>
                </a:solidFill>
                <a:latin typeface="Courier New"/>
                <a:cs typeface="Courier New"/>
              </a:rPr>
              <a:t>0x00400000</a:t>
            </a:r>
          </a:p>
        </p:txBody>
      </p:sp>
      <p:sp>
        <p:nvSpPr>
          <p:cNvPr id="49" name="AutoShape 425">
            <a:extLst>
              <a:ext uri="{FF2B5EF4-FFF2-40B4-BE49-F238E27FC236}">
                <a16:creationId xmlns:a16="http://schemas.microsoft.com/office/drawing/2014/main" id="{B879AA6A-3D7C-AB47-988A-9BE8A4FF15FD}"/>
              </a:ext>
            </a:extLst>
          </p:cNvPr>
          <p:cNvSpPr>
            <a:spLocks/>
          </p:cNvSpPr>
          <p:nvPr/>
        </p:nvSpPr>
        <p:spPr bwMode="auto">
          <a:xfrm flipH="1">
            <a:off x="7736810" y="872904"/>
            <a:ext cx="176212" cy="1162935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0" name="Text Box 426">
            <a:extLst>
              <a:ext uri="{FF2B5EF4-FFF2-40B4-BE49-F238E27FC236}">
                <a16:creationId xmlns:a16="http://schemas.microsoft.com/office/drawing/2014/main" id="{D86B98DA-0544-F549-AC4D-31B9CE3846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8523" y="1350039"/>
            <a:ext cx="1576387" cy="592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Different for each process</a:t>
            </a:r>
          </a:p>
        </p:txBody>
      </p:sp>
      <p:sp>
        <p:nvSpPr>
          <p:cNvPr id="51" name="Line 427">
            <a:extLst>
              <a:ext uri="{FF2B5EF4-FFF2-40B4-BE49-F238E27FC236}">
                <a16:creationId xmlns:a16="http://schemas.microsoft.com/office/drawing/2014/main" id="{F30B5A65-0F1D-FC42-924F-394801625874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9222" y="3204294"/>
            <a:ext cx="2184400" cy="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2" name="Line 428">
            <a:extLst>
              <a:ext uri="{FF2B5EF4-FFF2-40B4-BE49-F238E27FC236}">
                <a16:creationId xmlns:a16="http://schemas.microsoft.com/office/drawing/2014/main" id="{C7DB31A1-DA91-B14A-94AC-9C3355685456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7743160" y="6328985"/>
            <a:ext cx="25876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96B6644-15EC-9443-BCFD-8177DFBD9C15}"/>
              </a:ext>
            </a:extLst>
          </p:cNvPr>
          <p:cNvSpPr txBox="1"/>
          <p:nvPr/>
        </p:nvSpPr>
        <p:spPr>
          <a:xfrm>
            <a:off x="273997" y="1232876"/>
            <a:ext cx="6100996" cy="4199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内核虚拟内存（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128 TB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代码和公有数据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物理内存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进程私有的数据</a:t>
            </a:r>
            <a:endParaRPr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用户虚拟内存（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128 TB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只读代码段：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.</a:t>
            </a:r>
            <a:r>
              <a:rPr lang="en-US" altLang="zh-CN" dirty="0" err="1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init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, .text, 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.</a:t>
            </a:r>
            <a:r>
              <a:rPr lang="en-US" altLang="zh-CN" dirty="0" err="1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rodata</a:t>
            </a:r>
            <a:endParaRPr lang="zh-CN" altLang="en-US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数据段：</a:t>
            </a:r>
            <a:r>
              <a:rPr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.data, .</a:t>
            </a:r>
            <a:r>
              <a:rPr lang="en-US" altLang="zh-CN" dirty="0" err="1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bss</a:t>
            </a:r>
            <a:endParaRPr lang="zh-CN" altLang="en-US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运行时堆（</a:t>
            </a:r>
            <a:r>
              <a:rPr lang="en-US" altLang="zh-CN" dirty="0" err="1"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brk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共享库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运行时栈（</a:t>
            </a:r>
            <a:r>
              <a:rPr lang="en-US" altLang="zh-CN" dirty="0"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%</a:t>
            </a:r>
            <a:r>
              <a:rPr lang="en-US" altLang="zh-CN" dirty="0" err="1"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rsp</a:t>
            </a:r>
            <a:r>
              <a:rPr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4A7A13D-906E-5C41-ABAD-FE260B70260E}"/>
              </a:ext>
            </a:extLst>
          </p:cNvPr>
          <p:cNvSpPr txBox="1"/>
          <p:nvPr/>
        </p:nvSpPr>
        <p:spPr>
          <a:xfrm>
            <a:off x="4347029" y="358764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来自可执行文件</a:t>
            </a:r>
          </a:p>
        </p:txBody>
      </p:sp>
      <p:sp>
        <p:nvSpPr>
          <p:cNvPr id="56" name="Right Brace 55">
            <a:extLst>
              <a:ext uri="{FF2B5EF4-FFF2-40B4-BE49-F238E27FC236}">
                <a16:creationId xmlns:a16="http://schemas.microsoft.com/office/drawing/2014/main" id="{2D0BD5EC-0AE5-4641-B4C2-1DB4ABF39273}"/>
              </a:ext>
            </a:extLst>
          </p:cNvPr>
          <p:cNvSpPr/>
          <p:nvPr/>
        </p:nvSpPr>
        <p:spPr>
          <a:xfrm>
            <a:off x="4214755" y="3497943"/>
            <a:ext cx="132274" cy="580571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287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/>
      <p:bldP spid="37" grpId="0" animBg="1"/>
      <p:bldP spid="38" grpId="0"/>
      <p:bldP spid="39" grpId="0"/>
      <p:bldP spid="40" grpId="0" animBg="1"/>
      <p:bldP spid="41" grpId="0" animBg="1"/>
      <p:bldP spid="42" grpId="0" animBg="1"/>
      <p:bldP spid="43" grpId="0"/>
      <p:bldP spid="44" grpId="0" animBg="1"/>
      <p:bldP spid="45" grpId="0"/>
      <p:bldP spid="46" grpId="0" animBg="1"/>
      <p:bldP spid="47" grpId="0" animBg="1"/>
      <p:bldP spid="48" grpId="0"/>
      <p:bldP spid="49" grpId="0" animBg="1"/>
      <p:bldP spid="50" grpId="0"/>
      <p:bldP spid="51" grpId="0" animBg="1"/>
      <p:bldP spid="52" grpId="0" animBg="1"/>
      <p:bldP spid="55" grpId="0"/>
      <p:bldP spid="5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18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2530244" cy="295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虚拟内存区域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685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1D12FA9A-E6A7-F146-BB12-622840B820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59" t="3795" r="8052" b="4583"/>
          <a:stretch/>
        </p:blipFill>
        <p:spPr bwMode="auto">
          <a:xfrm>
            <a:off x="6794867" y="420456"/>
            <a:ext cx="5059270" cy="628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19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err="1"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task_struct</a:t>
            </a:r>
            <a:endParaRPr kumimoji="1" lang="zh-CN" altLang="en-US" sz="3200" dirty="0">
              <a:latin typeface="Consolas" panose="020B0609020204030204" pitchFamily="49" charset="0"/>
              <a:ea typeface="SimHei" panose="02010609060101010101" pitchFamily="49" charset="-122"/>
              <a:cs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6564618" cy="54463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</a:t>
            </a:r>
            <a:r>
              <a:rPr kumimoji="1" lang="zh-CN" altLang="en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描述符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进程控制块</a:t>
            </a:r>
            <a:r>
              <a:rPr kumimoji="1" lang="zh-CN" altLang="en-US" dirty="0">
                <a:solidFill>
                  <a:schemeClr val="accent1"/>
                </a:solidFill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：</a:t>
            </a:r>
            <a:r>
              <a:rPr lang="zh-CN" altLang="en-US" b="0" i="0" u="none" strike="noStrike" dirty="0">
                <a:solidFill>
                  <a:schemeClr val="accent1"/>
                </a:solidFill>
                <a:effectLst/>
                <a:latin typeface="SimHei" panose="02010609060101010101" pitchFamily="49" charset="-122"/>
                <a:ea typeface="SimHei" panose="02010609060101010101" pitchFamily="49" charset="-122"/>
              </a:rPr>
              <a:t>操作系统感知进程存在的唯一标志</a:t>
            </a:r>
            <a:endParaRPr kumimoji="1" lang="en-US" altLang="zh-CN" dirty="0">
              <a:solidFill>
                <a:schemeClr val="accent1"/>
              </a:solidFill>
              <a:latin typeface="SimHei" panose="02010609060101010101" pitchFamily="49" charset="-122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每个进程一个，记录了进程的所有信息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进程的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ID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亲缘关系：</a:t>
            </a:r>
            <a:r>
              <a:rPr kumimoji="1" lang="zh-CN" altLang="en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进程树</a:t>
            </a: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进程状态：运行，挂起，终止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…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进程统计信息：在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CPU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上运行的时间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…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进程调度：优先级，调度策略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…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可执行文件名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23F652-468F-E24A-A4F5-E3231152D6D7}"/>
              </a:ext>
            </a:extLst>
          </p:cNvPr>
          <p:cNvSpPr/>
          <p:nvPr/>
        </p:nvSpPr>
        <p:spPr>
          <a:xfrm>
            <a:off x="6794867" y="5058447"/>
            <a:ext cx="1525495" cy="2381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C1482B4-116C-D842-8056-99D1218374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1464"/>
          <a:stretch/>
        </p:blipFill>
        <p:spPr>
          <a:xfrm>
            <a:off x="656505" y="2511544"/>
            <a:ext cx="3043298" cy="889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3FEA23E-7E59-644D-A906-CEC9D19723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4444"/>
          <a:stretch/>
        </p:blipFill>
        <p:spPr>
          <a:xfrm>
            <a:off x="642437" y="3722013"/>
            <a:ext cx="5997513" cy="103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6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2530244" cy="295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虚拟内存区域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</a:p>
        </p:txBody>
      </p:sp>
    </p:spTree>
    <p:extLst>
      <p:ext uri="{BB962C8B-B14F-4D97-AF65-F5344CB8AC3E}">
        <p14:creationId xmlns:p14="http://schemas.microsoft.com/office/powerpoint/2010/main" val="20825462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20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err="1"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mm_struct</a:t>
            </a:r>
            <a:r>
              <a:rPr kumimoji="1" lang="zh-CN" altLang="en-US" sz="3200" dirty="0"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和</a:t>
            </a:r>
            <a:r>
              <a:rPr kumimoji="1" lang="en-US" altLang="zh-CN" sz="3200" dirty="0" err="1"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vm_area_struct</a:t>
            </a:r>
            <a:endParaRPr kumimoji="1" lang="zh-CN" altLang="en-US" sz="3200" dirty="0">
              <a:latin typeface="Consolas" panose="020B0609020204030204" pitchFamily="49" charset="0"/>
              <a:ea typeface="SimHei" panose="02010609060101010101" pitchFamily="49" charset="-122"/>
              <a:cs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57CAE1-069D-964F-B830-C51BF7A9D4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910" b="3806"/>
          <a:stretch/>
        </p:blipFill>
        <p:spPr>
          <a:xfrm>
            <a:off x="4402390" y="1310687"/>
            <a:ext cx="7633189" cy="507978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FEABDD7-9CED-134B-9CEB-A4749D330FAB}"/>
              </a:ext>
            </a:extLst>
          </p:cNvPr>
          <p:cNvSpPr txBox="1"/>
          <p:nvPr/>
        </p:nvSpPr>
        <p:spPr>
          <a:xfrm>
            <a:off x="268438" y="1296053"/>
            <a:ext cx="4628190" cy="5030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pgd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：一级页表的物理地址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进程切换时加载到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PTBR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vm</a:t>
            </a: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_</a:t>
            </a:r>
            <a:r>
              <a:rPr kumimoji="1" lang="en-US" altLang="zh-CN" dirty="0" err="1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prot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：进程读</a:t>
            </a: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写区域的权限</a:t>
            </a:r>
            <a:endParaRPr kumimoji="1"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PROT_EXEC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PROT_READ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PROT_WRITE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PROT_NONE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vm_flags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：区域的属性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MAP_PRIVATE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MAP_SHARED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MAP_ANON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注意：只记录用户虚拟内存，以段为单位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131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缺页异常（</a:t>
            </a:r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page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fault, PF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）处理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FEABDD7-9CED-134B-9CEB-A4749D330FAB}"/>
              </a:ext>
            </a:extLst>
          </p:cNvPr>
          <p:cNvSpPr txBox="1"/>
          <p:nvPr/>
        </p:nvSpPr>
        <p:spPr>
          <a:xfrm>
            <a:off x="274982" y="1217363"/>
            <a:ext cx="6509603" cy="5030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异常触发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CPU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发送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虚拟地址</a:t>
            </a: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到</a:t>
            </a: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MMU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MMU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解析</a:t>
            </a: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，找到</a:t>
            </a: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所在页的页表项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发现该页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有效位为</a:t>
            </a: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0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触发缺页异常，上下文切换，进入内核态</a:t>
            </a:r>
            <a:endParaRPr kumimoji="1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异常处理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搜索该进程的</a:t>
            </a:r>
            <a:r>
              <a:rPr kumimoji="1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vm_area_struct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，确定</a:t>
            </a: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所在的段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不在任何段：非法地址，段错误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，程序被杀死</a:t>
            </a:r>
            <a:endParaRPr kumimoji="1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在某个段：合法地址，检查权限（</a:t>
            </a:r>
            <a:r>
              <a:rPr kumimoji="1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vm_prot</a:t>
            </a:r>
            <a:r>
              <a:rPr kumimoji="1" lang="en-US" altLang="zh-CN" noProof="0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, </a:t>
            </a:r>
            <a:r>
              <a:rPr kumimoji="1" lang="en-US" altLang="zh-CN" noProof="0" dirty="0" err="1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vm_flags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违反权限：保护异常，程序被杀死</a:t>
            </a: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触发</a:t>
            </a:r>
            <a:r>
              <a:rPr kumimoji="1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CoW</a:t>
            </a:r>
            <a:endParaRPr kumimoji="1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符合权限：页面调度，返回，重新执行指令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与一般保护故障的关系：不同点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相同点</a:t>
            </a: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7" name="Rectangle 20">
            <a:extLst>
              <a:ext uri="{FF2B5EF4-FFF2-40B4-BE49-F238E27FC236}">
                <a16:creationId xmlns:a16="http://schemas.microsoft.com/office/drawing/2014/main" id="{0F25C046-2589-9442-83BF-45C0899F8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3301827"/>
            <a:ext cx="1066800" cy="13462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7458E858-D222-5146-84DB-9572A2094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1473027"/>
            <a:ext cx="1066800" cy="13462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A639413-30FA-AC45-9963-D077EE0D71D2}"/>
              </a:ext>
            </a:extLst>
          </p:cNvPr>
          <p:cNvGrpSpPr/>
          <p:nvPr/>
        </p:nvGrpSpPr>
        <p:grpSpPr>
          <a:xfrm>
            <a:off x="11065677" y="2666827"/>
            <a:ext cx="838200" cy="534687"/>
            <a:chOff x="4343400" y="2895600"/>
            <a:chExt cx="838200" cy="534687"/>
          </a:xfrm>
        </p:grpSpPr>
        <p:sp>
          <p:nvSpPr>
            <p:cNvPr id="10" name="Line 44">
              <a:extLst>
                <a:ext uri="{FF2B5EF4-FFF2-40B4-BE49-F238E27FC236}">
                  <a16:creationId xmlns:a16="http://schemas.microsoft.com/office/drawing/2014/main" id="{FB345411-6D47-3141-B6F0-4CA5F1245B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43400" y="3362325"/>
              <a:ext cx="838200" cy="158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 type="triangle" w="med" len="med"/>
              <a:tailEnd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Text Box 45">
              <a:extLst>
                <a:ext uri="{FF2B5EF4-FFF2-40B4-BE49-F238E27FC236}">
                  <a16:creationId xmlns:a16="http://schemas.microsoft.com/office/drawing/2014/main" id="{8C6E533E-25FC-3449-9E68-B139FBDEB9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79925" y="3124200"/>
              <a:ext cx="568103" cy="306087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360" tIns="44280" rIns="90360" bIns="4428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88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read</a:t>
              </a:r>
            </a:p>
          </p:txBody>
        </p:sp>
        <p:sp>
          <p:nvSpPr>
            <p:cNvPr id="13" name="Oval 46">
              <a:extLst>
                <a:ext uri="{FF2B5EF4-FFF2-40B4-BE49-F238E27FC236}">
                  <a16:creationId xmlns:a16="http://schemas.microsoft.com/office/drawing/2014/main" id="{C7B7686F-FCEB-2F4F-B4BE-13F1D9A1D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8200" y="2895600"/>
              <a:ext cx="304800" cy="304800"/>
            </a:xfrm>
            <a:prstGeom prst="ellipse">
              <a:avLst/>
            </a:prstGeom>
            <a:solidFill>
              <a:srgbClr val="FFFFFF">
                <a:lumMod val="50000"/>
              </a:srgbClr>
            </a:solidFill>
            <a:ln w="9360">
              <a:noFill/>
              <a:miter lim="800000"/>
              <a:headEnd/>
              <a:tailEnd/>
            </a:ln>
            <a:effectLst/>
          </p:spPr>
          <p:txBody>
            <a:bodyPr wrap="none" lIns="90360" tIns="44280" rIns="90360" bIns="44280" anchor="ctr"/>
            <a:lstStyle/>
            <a:p>
              <a:pPr marL="0" marR="0" lvl="0" indent="0" algn="ctr" defTabSz="914400" eaLnBrk="0" fontAlgn="base" latinLnBrk="0" hangingPunct="0">
                <a:lnSpc>
                  <a:spcPct val="88000"/>
                </a:lnSpc>
                <a:spcBef>
                  <a:spcPts val="90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rPr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FEB60D-B2E7-6448-84DF-D176BC4452A4}"/>
              </a:ext>
            </a:extLst>
          </p:cNvPr>
          <p:cNvGrpSpPr/>
          <p:nvPr/>
        </p:nvGrpSpPr>
        <p:grpSpPr>
          <a:xfrm>
            <a:off x="11065677" y="4651502"/>
            <a:ext cx="838200" cy="606125"/>
            <a:chOff x="4343400" y="4880275"/>
            <a:chExt cx="838200" cy="606125"/>
          </a:xfrm>
        </p:grpSpPr>
        <p:sp>
          <p:nvSpPr>
            <p:cNvPr id="15" name="Line 40">
              <a:extLst>
                <a:ext uri="{FF2B5EF4-FFF2-40B4-BE49-F238E27FC236}">
                  <a16:creationId xmlns:a16="http://schemas.microsoft.com/office/drawing/2014/main" id="{2B8F8B7B-5001-DA46-91B6-671545D8EF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43400" y="5413675"/>
              <a:ext cx="838200" cy="158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 type="triangle" w="med" len="med"/>
              <a:tailEnd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Text Box 41">
              <a:extLst>
                <a:ext uri="{FF2B5EF4-FFF2-40B4-BE49-F238E27FC236}">
                  <a16:creationId xmlns:a16="http://schemas.microsoft.com/office/drawing/2014/main" id="{597F4607-1FC3-0F47-BB53-C8C2DE5426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3100" y="5180313"/>
              <a:ext cx="628825" cy="306087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360" tIns="44280" rIns="90360" bIns="4428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88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write</a:t>
              </a:r>
            </a:p>
          </p:txBody>
        </p:sp>
        <p:sp>
          <p:nvSpPr>
            <p:cNvPr id="17" name="Oval 47">
              <a:extLst>
                <a:ext uri="{FF2B5EF4-FFF2-40B4-BE49-F238E27FC236}">
                  <a16:creationId xmlns:a16="http://schemas.microsoft.com/office/drawing/2014/main" id="{7902DA19-9154-E846-B754-2E5F4CB3F1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8200" y="4880275"/>
              <a:ext cx="304800" cy="304800"/>
            </a:xfrm>
            <a:prstGeom prst="ellipse">
              <a:avLst/>
            </a:prstGeom>
            <a:solidFill>
              <a:srgbClr val="FFFFFF">
                <a:lumMod val="50000"/>
              </a:srgbClr>
            </a:solidFill>
            <a:ln w="9360">
              <a:noFill/>
              <a:miter lim="800000"/>
              <a:headEnd/>
              <a:tailEnd/>
            </a:ln>
            <a:effectLst/>
          </p:spPr>
          <p:txBody>
            <a:bodyPr wrap="none" lIns="90360" tIns="44280" rIns="90360" bIns="44280" anchor="ctr"/>
            <a:lstStyle/>
            <a:p>
              <a:pPr marL="0" marR="0" lvl="0" indent="0" algn="ctr" defTabSz="914400" eaLnBrk="0" fontAlgn="base" latinLnBrk="0" hangingPunct="0">
                <a:lnSpc>
                  <a:spcPct val="88000"/>
                </a:lnSpc>
                <a:spcBef>
                  <a:spcPts val="90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rPr>
                <a:t>2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A2417B6-29B3-2E47-9548-21E2733D496A}"/>
              </a:ext>
            </a:extLst>
          </p:cNvPr>
          <p:cNvGrpSpPr/>
          <p:nvPr/>
        </p:nvGrpSpPr>
        <p:grpSpPr>
          <a:xfrm>
            <a:off x="11065677" y="3508502"/>
            <a:ext cx="838200" cy="606125"/>
            <a:chOff x="4343400" y="3737275"/>
            <a:chExt cx="838200" cy="606125"/>
          </a:xfrm>
        </p:grpSpPr>
        <p:sp>
          <p:nvSpPr>
            <p:cNvPr id="19" name="Line 42">
              <a:extLst>
                <a:ext uri="{FF2B5EF4-FFF2-40B4-BE49-F238E27FC236}">
                  <a16:creationId xmlns:a16="http://schemas.microsoft.com/office/drawing/2014/main" id="{6BDB9DDA-4B8A-3342-A054-6EDCCA14532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43400" y="4275438"/>
              <a:ext cx="838200" cy="1587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 type="triangle" w="med" len="med"/>
              <a:tailEnd/>
            </a:ln>
            <a:effectLst/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Text Box 43">
              <a:extLst>
                <a:ext uri="{FF2B5EF4-FFF2-40B4-BE49-F238E27FC236}">
                  <a16:creationId xmlns:a16="http://schemas.microsoft.com/office/drawing/2014/main" id="{649BE1D3-A198-A44F-863D-B3A3EF3EB2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79925" y="4037313"/>
              <a:ext cx="568103" cy="306087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360" tIns="44280" rIns="90360" bIns="44280">
              <a:spAutoFit/>
            </a:bodyPr>
            <a:lstStyle/>
            <a:p>
              <a:pPr marL="0" marR="0" lvl="0" indent="0" defTabSz="914400" eaLnBrk="0" fontAlgn="base" latinLnBrk="0" hangingPunct="0">
                <a:lnSpc>
                  <a:spcPct val="88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read</a:t>
              </a:r>
            </a:p>
          </p:txBody>
        </p:sp>
        <p:sp>
          <p:nvSpPr>
            <p:cNvPr id="21" name="Oval 48">
              <a:extLst>
                <a:ext uri="{FF2B5EF4-FFF2-40B4-BE49-F238E27FC236}">
                  <a16:creationId xmlns:a16="http://schemas.microsoft.com/office/drawing/2014/main" id="{DB1A3D9F-8ADF-6E43-B27B-720B49BDB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8200" y="3737275"/>
              <a:ext cx="304800" cy="304800"/>
            </a:xfrm>
            <a:prstGeom prst="ellipse">
              <a:avLst/>
            </a:prstGeom>
            <a:solidFill>
              <a:srgbClr val="FFFFFF">
                <a:lumMod val="50000"/>
              </a:srgbClr>
            </a:solidFill>
            <a:ln w="9360">
              <a:noFill/>
              <a:miter lim="800000"/>
              <a:headEnd/>
              <a:tailEnd/>
            </a:ln>
            <a:effectLst/>
          </p:spPr>
          <p:txBody>
            <a:bodyPr wrap="none" lIns="90360" tIns="44280" rIns="90360" bIns="44280" anchor="ctr"/>
            <a:lstStyle/>
            <a:p>
              <a:pPr marL="0" marR="0" lvl="0" indent="0" algn="ctr" defTabSz="914400" eaLnBrk="0" fontAlgn="base" latinLnBrk="0" hangingPunct="0">
                <a:lnSpc>
                  <a:spcPct val="88000"/>
                </a:lnSpc>
                <a:spcBef>
                  <a:spcPts val="90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rPr>
                <a:t>3</a:t>
              </a:r>
            </a:p>
          </p:txBody>
        </p:sp>
      </p:grpSp>
      <p:sp>
        <p:nvSpPr>
          <p:cNvPr id="22" name="Rectangle 1">
            <a:extLst>
              <a:ext uri="{FF2B5EF4-FFF2-40B4-BE49-F238E27FC236}">
                <a16:creationId xmlns:a16="http://schemas.microsoft.com/office/drawing/2014/main" id="{57936568-A003-9240-825E-78DFA94E4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44194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vm_next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00167D49-C3C6-E04B-BC1F-4CB7544DF9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25906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vm_next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4" name="Text Box 12">
            <a:extLst>
              <a:ext uri="{FF2B5EF4-FFF2-40B4-BE49-F238E27FC236}">
                <a16:creationId xmlns:a16="http://schemas.microsoft.com/office/drawing/2014/main" id="{857AF34E-83B1-B14A-8DE5-10301C4039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4677" y="1066627"/>
            <a:ext cx="1753428" cy="3060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vm_area_struct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Rectangle 14">
            <a:extLst>
              <a:ext uri="{FF2B5EF4-FFF2-40B4-BE49-F238E27FC236}">
                <a16:creationId xmlns:a16="http://schemas.microsoft.com/office/drawing/2014/main" id="{BBB59030-575B-F645-AA2C-4AA38BFC3B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14476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vm_end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A7437B21-A021-3E43-95F6-28D7572577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19048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vm_prot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1D8A19EA-CBF8-2640-A39D-C78412925C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16762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vm_start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BD83E00B-9D27-7242-A67B-D89809B0C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32764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vm_end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D815ADE9-6E25-2B46-9E6B-5A9FD34497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37336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vm_prot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D3DF1E5B-2875-B24D-A480-AEAAB8B3D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35050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vm_start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93B7FF58-ED33-8F41-8FA1-6D7145E876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5130627"/>
            <a:ext cx="1066800" cy="1117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7D4693E8-B7E4-3B40-AD0C-85DA5BD82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51052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vm_end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AF96822B-7EE2-E94D-829D-E16B6AD1F3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55624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vm_prot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4" name="Rectangle 27">
            <a:extLst>
              <a:ext uri="{FF2B5EF4-FFF2-40B4-BE49-F238E27FC236}">
                <a16:creationId xmlns:a16="http://schemas.microsoft.com/office/drawing/2014/main" id="{25B643DB-6411-B742-9649-D34F054EF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60196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vm_next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4B1B3BE1-9350-6142-B292-D91F1A1FEE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53338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vm_start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6" name="Rectangle 29">
            <a:extLst>
              <a:ext uri="{FF2B5EF4-FFF2-40B4-BE49-F238E27FC236}">
                <a16:creationId xmlns:a16="http://schemas.microsoft.com/office/drawing/2014/main" id="{1900A28A-EA36-CE48-961E-B7AC094895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652" y="1295227"/>
            <a:ext cx="1981200" cy="48006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37" name="Text Box 30">
            <a:extLst>
              <a:ext uri="{FF2B5EF4-FFF2-40B4-BE49-F238E27FC236}">
                <a16:creationId xmlns:a16="http://schemas.microsoft.com/office/drawing/2014/main" id="{D7D19E62-0ADD-E644-8CB1-5050F09497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75354" y="990427"/>
            <a:ext cx="2189845" cy="3110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360" tIns="44280" rIns="90360" bIns="4428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Process virtual memory</a:t>
            </a:r>
          </a:p>
        </p:txBody>
      </p:sp>
      <p:sp>
        <p:nvSpPr>
          <p:cNvPr id="38" name="Rectangle 31">
            <a:extLst>
              <a:ext uri="{FF2B5EF4-FFF2-40B4-BE49-F238E27FC236}">
                <a16:creationId xmlns:a16="http://schemas.microsoft.com/office/drawing/2014/main" id="{767686B5-2006-E54F-ABB5-5A3C9415C4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652" y="4343227"/>
            <a:ext cx="1981200" cy="1143000"/>
          </a:xfrm>
          <a:prstGeom prst="rect">
            <a:avLst/>
          </a:prstGeom>
          <a:solidFill>
            <a:srgbClr val="3333CC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text</a:t>
            </a:r>
          </a:p>
        </p:txBody>
      </p:sp>
      <p:sp>
        <p:nvSpPr>
          <p:cNvPr id="39" name="Rectangle 32">
            <a:extLst>
              <a:ext uri="{FF2B5EF4-FFF2-40B4-BE49-F238E27FC236}">
                <a16:creationId xmlns:a16="http://schemas.microsoft.com/office/drawing/2014/main" id="{C132B091-A44B-DD4B-A244-A012737462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652" y="3581227"/>
            <a:ext cx="1981200" cy="762000"/>
          </a:xfrm>
          <a:prstGeom prst="rect">
            <a:avLst/>
          </a:prstGeom>
          <a:solidFill>
            <a:srgbClr val="3333CC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data</a:t>
            </a:r>
          </a:p>
        </p:txBody>
      </p:sp>
      <p:sp>
        <p:nvSpPr>
          <p:cNvPr id="40" name="Rectangle 33">
            <a:extLst>
              <a:ext uri="{FF2B5EF4-FFF2-40B4-BE49-F238E27FC236}">
                <a16:creationId xmlns:a16="http://schemas.microsoft.com/office/drawing/2014/main" id="{F98DD07D-465B-B841-8E72-98F14E5858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652" y="2285827"/>
            <a:ext cx="1981200" cy="533400"/>
          </a:xfrm>
          <a:prstGeom prst="rect">
            <a:avLst/>
          </a:prstGeom>
          <a:solidFill>
            <a:srgbClr val="3333CC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shared libraries</a:t>
            </a:r>
          </a:p>
        </p:txBody>
      </p:sp>
      <p:sp>
        <p:nvSpPr>
          <p:cNvPr id="41" name="Line 34">
            <a:extLst>
              <a:ext uri="{FF2B5EF4-FFF2-40B4-BE49-F238E27FC236}">
                <a16:creationId xmlns:a16="http://schemas.microsoft.com/office/drawing/2014/main" id="{E2FDBD4E-38FE-1849-A442-015CC6E82DB5}"/>
              </a:ext>
            </a:extLst>
          </p:cNvPr>
          <p:cNvSpPr>
            <a:spLocks noChangeShapeType="1"/>
          </p:cNvSpPr>
          <p:nvPr/>
        </p:nvSpPr>
        <p:spPr bwMode="auto">
          <a:xfrm>
            <a:off x="8249452" y="1600027"/>
            <a:ext cx="838200" cy="6858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42" name="Line 35">
            <a:extLst>
              <a:ext uri="{FF2B5EF4-FFF2-40B4-BE49-F238E27FC236}">
                <a16:creationId xmlns:a16="http://schemas.microsoft.com/office/drawing/2014/main" id="{5A0F9305-8CD7-DF43-8D5C-A993CB9FCD37}"/>
              </a:ext>
            </a:extLst>
          </p:cNvPr>
          <p:cNvSpPr>
            <a:spLocks noChangeShapeType="1"/>
          </p:cNvSpPr>
          <p:nvPr/>
        </p:nvSpPr>
        <p:spPr bwMode="auto">
          <a:xfrm>
            <a:off x="8249452" y="1828627"/>
            <a:ext cx="838200" cy="9906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43" name="Line 36">
            <a:extLst>
              <a:ext uri="{FF2B5EF4-FFF2-40B4-BE49-F238E27FC236}">
                <a16:creationId xmlns:a16="http://schemas.microsoft.com/office/drawing/2014/main" id="{03E7652B-8DE2-944F-B1CC-A13E428052A1}"/>
              </a:ext>
            </a:extLst>
          </p:cNvPr>
          <p:cNvSpPr>
            <a:spLocks noChangeShapeType="1"/>
          </p:cNvSpPr>
          <p:nvPr/>
        </p:nvSpPr>
        <p:spPr bwMode="auto">
          <a:xfrm>
            <a:off x="8249452" y="3428827"/>
            <a:ext cx="838200" cy="1524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44" name="Line 37">
            <a:extLst>
              <a:ext uri="{FF2B5EF4-FFF2-40B4-BE49-F238E27FC236}">
                <a16:creationId xmlns:a16="http://schemas.microsoft.com/office/drawing/2014/main" id="{99F83751-5F57-2A4E-81BE-8C077BE18FF5}"/>
              </a:ext>
            </a:extLst>
          </p:cNvPr>
          <p:cNvSpPr>
            <a:spLocks noChangeShapeType="1"/>
          </p:cNvSpPr>
          <p:nvPr/>
        </p:nvSpPr>
        <p:spPr bwMode="auto">
          <a:xfrm>
            <a:off x="8249452" y="3581227"/>
            <a:ext cx="838200" cy="7620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45" name="Line 38">
            <a:extLst>
              <a:ext uri="{FF2B5EF4-FFF2-40B4-BE49-F238E27FC236}">
                <a16:creationId xmlns:a16="http://schemas.microsoft.com/office/drawing/2014/main" id="{60EA7D6C-F510-C448-B697-48990296D7D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49452" y="4343227"/>
            <a:ext cx="838200" cy="9144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47" name="Line 39">
            <a:extLst>
              <a:ext uri="{FF2B5EF4-FFF2-40B4-BE49-F238E27FC236}">
                <a16:creationId xmlns:a16="http://schemas.microsoft.com/office/drawing/2014/main" id="{ECD6DC4F-DFB7-7347-84B8-9C251A20CFEC}"/>
              </a:ext>
            </a:extLst>
          </p:cNvPr>
          <p:cNvSpPr>
            <a:spLocks noChangeShapeType="1"/>
          </p:cNvSpPr>
          <p:nvPr/>
        </p:nvSpPr>
        <p:spPr bwMode="auto">
          <a:xfrm>
            <a:off x="8249452" y="5410027"/>
            <a:ext cx="838200" cy="762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48" name="Line 40">
            <a:extLst>
              <a:ext uri="{FF2B5EF4-FFF2-40B4-BE49-F238E27FC236}">
                <a16:creationId xmlns:a16="http://schemas.microsoft.com/office/drawing/2014/main" id="{709D40D6-99CD-2640-A653-BD8AC9F7048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952465" y="2743027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49" name="Line 41">
            <a:extLst>
              <a:ext uri="{FF2B5EF4-FFF2-40B4-BE49-F238E27FC236}">
                <a16:creationId xmlns:a16="http://schemas.microsoft.com/office/drawing/2014/main" id="{10EDCF90-7530-0547-B9A7-F8D518D570B2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4052" y="2743027"/>
            <a:ext cx="1588" cy="5334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50" name="Line 42">
            <a:extLst>
              <a:ext uri="{FF2B5EF4-FFF2-40B4-BE49-F238E27FC236}">
                <a16:creationId xmlns:a16="http://schemas.microsoft.com/office/drawing/2014/main" id="{DAE3BC67-6624-804D-A0E7-5F457BA9C0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4052" y="3276427"/>
            <a:ext cx="2286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51" name="Line 43">
            <a:extLst>
              <a:ext uri="{FF2B5EF4-FFF2-40B4-BE49-F238E27FC236}">
                <a16:creationId xmlns:a16="http://schemas.microsoft.com/office/drawing/2014/main" id="{EBCEA8A0-B938-AB42-A840-A8CC6E36506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952465" y="4495627"/>
            <a:ext cx="231775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52" name="Line 44">
            <a:extLst>
              <a:ext uri="{FF2B5EF4-FFF2-40B4-BE49-F238E27FC236}">
                <a16:creationId xmlns:a16="http://schemas.microsoft.com/office/drawing/2014/main" id="{7EA5ACE0-F22C-1346-8193-4A1AB26BEDBF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4052" y="4495627"/>
            <a:ext cx="1588" cy="6096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53" name="Line 45">
            <a:extLst>
              <a:ext uri="{FF2B5EF4-FFF2-40B4-BE49-F238E27FC236}">
                <a16:creationId xmlns:a16="http://schemas.microsoft.com/office/drawing/2014/main" id="{663159D5-C214-804C-B334-11663A9E5301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4052" y="5105227"/>
            <a:ext cx="228600" cy="1588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000000"/>
              </a:solidFill>
            </a:endParaRPr>
          </a:p>
        </p:txBody>
      </p:sp>
      <p:sp>
        <p:nvSpPr>
          <p:cNvPr id="54" name="Rectangle 51">
            <a:extLst>
              <a:ext uri="{FF2B5EF4-FFF2-40B4-BE49-F238E27FC236}">
                <a16:creationId xmlns:a16="http://schemas.microsoft.com/office/drawing/2014/main" id="{8BA87292-AC08-5045-94F0-A407C5E352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21334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vm_flags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5" name="Rectangle 52">
            <a:extLst>
              <a:ext uri="{FF2B5EF4-FFF2-40B4-BE49-F238E27FC236}">
                <a16:creationId xmlns:a16="http://schemas.microsoft.com/office/drawing/2014/main" id="{CF9ED06E-D00D-D14F-831B-88D6BE41F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39622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vm_flags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6" name="Rectangle 53">
            <a:extLst>
              <a:ext uri="{FF2B5EF4-FFF2-40B4-BE49-F238E27FC236}">
                <a16:creationId xmlns:a16="http://schemas.microsoft.com/office/drawing/2014/main" id="{ED211B9D-3280-A241-A249-37F2FB7E6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652" y="5791027"/>
            <a:ext cx="1066800" cy="228600"/>
          </a:xfrm>
          <a:prstGeom prst="rect">
            <a:avLst/>
          </a:prstGeom>
          <a:solidFill>
            <a:srgbClr val="808080">
              <a:lumMod val="20000"/>
              <a:lumOff val="80000"/>
            </a:srgbClr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360" tIns="44280" rIns="90360" bIns="44280" anchor="ctr"/>
          <a:lstStyle/>
          <a:p>
            <a:pPr marL="0" marR="0" lvl="0" indent="0" algn="ctr" defTabSz="914400" eaLnBrk="0" fontAlgn="base" latinLnBrk="0" hangingPunct="0">
              <a:lnSpc>
                <a:spcPct val="88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vm_flags</a:t>
            </a:r>
            <a:endParaRPr kumimoji="0" lang="en-GB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4042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2530244" cy="295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虚拟内存区域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</a:p>
        </p:txBody>
      </p:sp>
    </p:spTree>
    <p:extLst>
      <p:ext uri="{BB962C8B-B14F-4D97-AF65-F5344CB8AC3E}">
        <p14:creationId xmlns:p14="http://schemas.microsoft.com/office/powerpoint/2010/main" val="3880051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5809604" cy="4615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基本概念：将一个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区域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（段）和一个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对象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关联起来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对象来自文件</a:t>
            </a:r>
            <a:endParaRPr kumimoji="1"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文件的类型</a:t>
            </a: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普通文件：在磁盘上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匿名文件：需要时由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OS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动态创建，请求二进制零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本质上是一块全为零的物理内存区域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E.g., 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加载时为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.</a:t>
            </a:r>
            <a:r>
              <a:rPr kumimoji="1" lang="en-US" altLang="zh-CN" dirty="0" err="1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bss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分配虚拟内存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交换文件：特殊的普通文件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也叫作交换空间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在磁盘上，由内核维护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临时存储被换出的页</a:t>
            </a:r>
          </a:p>
        </p:txBody>
      </p:sp>
    </p:spTree>
    <p:extLst>
      <p:ext uri="{BB962C8B-B14F-4D97-AF65-F5344CB8AC3E}">
        <p14:creationId xmlns:p14="http://schemas.microsoft.com/office/powerpoint/2010/main" val="3896952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交换</a:t>
            </a:r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文件与页面调度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7" y="1232876"/>
            <a:ext cx="9349288" cy="544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基本策略：按需页面调度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减少非必要开销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换入（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page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：缺页时把需要的页从磁盘复制到物理内存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换出（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page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 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：把物理内存中物理页的内容写回到磁盘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页面调度时是否一定要换出页面？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不一定</a:t>
            </a:r>
            <a:endParaRPr kumimoji="1"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物理内存还有空闲</a:t>
            </a:r>
            <a:endParaRPr kumimoji="1"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牺牲页（物理页）没有被修改（</a:t>
            </a: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dirty bit = 0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  <a:endParaRPr kumimoji="1"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下次</a:t>
            </a: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CPU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访问的时候</a:t>
            </a: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OS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直接从磁盘读 </a:t>
            </a: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or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动态申请</a:t>
            </a:r>
            <a:endParaRPr kumimoji="1"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换出页面的情况：牺牲页被修改了（</a:t>
            </a: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dirty bit = 1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  <a:endParaRPr kumimoji="1" lang="en-US" altLang="zh-CN" dirty="0">
              <a:solidFill>
                <a:prstClr val="black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换出到哪里？</a:t>
            </a:r>
            <a:endParaRPr kumimoji="1" lang="en-US" altLang="zh-CN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情况</a:t>
            </a:r>
            <a:r>
              <a:rPr kumimoji="1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：换出到交换文件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情况</a:t>
            </a:r>
            <a:r>
              <a:rPr kumimoji="1" lang="en-US" altLang="zh-CN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</a:t>
            </a:r>
            <a:r>
              <a:rPr kumimoji="1" lang="zh-CN" altLang="en-US" dirty="0">
                <a:solidFill>
                  <a:prstClr val="black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：如果页面</a:t>
            </a:r>
            <a:r>
              <a:rPr kumimoji="1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映射到了磁盘上的普通文件，直接更新该文件即可</a:t>
            </a:r>
            <a:endParaRPr kumimoji="1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物理内存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+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交换文件的大小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限制了进程能分配的虚拟页数</a:t>
            </a:r>
          </a:p>
        </p:txBody>
      </p:sp>
    </p:spTree>
    <p:extLst>
      <p:ext uri="{BB962C8B-B14F-4D97-AF65-F5344CB8AC3E}">
        <p14:creationId xmlns:p14="http://schemas.microsoft.com/office/powerpoint/2010/main" val="3404275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共享对象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166525" cy="295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共享的含义：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写操作公开</a:t>
            </a:r>
            <a:endParaRPr kumimoji="1"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向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VA</a:t>
            </a:r>
            <a:r>
              <a:rPr kumimoji="1" lang="en-US" altLang="zh-CN" baseline="-250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写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: a -&gt; b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物理内存中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PA</a:t>
            </a:r>
            <a:r>
              <a:rPr kumimoji="1" lang="en-US" altLang="zh-CN" baseline="-250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处的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会被修改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b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通过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VA</a:t>
            </a:r>
            <a:r>
              <a:rPr kumimoji="1" lang="en-US" altLang="zh-CN" baseline="-250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读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PA</a:t>
            </a:r>
            <a:r>
              <a:rPr kumimoji="1" lang="en-US" altLang="zh-CN" baseline="-250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，会读入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b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也是一种进程间通信机制</a:t>
            </a: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修改最终会写回到磁盘上的原始对象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如果对象来自磁盘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5" name="Rectangle 379">
            <a:extLst>
              <a:ext uri="{FF2B5EF4-FFF2-40B4-BE49-F238E27FC236}">
                <a16:creationId xmlns:a16="http://schemas.microsoft.com/office/drawing/2014/main" id="{F5F3FADD-5B3B-6B41-9664-73132073EB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0950" y="4688745"/>
            <a:ext cx="381000" cy="533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6" name="Text Box 380">
            <a:extLst>
              <a:ext uri="{FF2B5EF4-FFF2-40B4-BE49-F238E27FC236}">
                <a16:creationId xmlns:a16="http://schemas.microsoft.com/office/drawing/2014/main" id="{74D28B44-5B19-5248-8AF2-52004778CE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455" y="5261787"/>
            <a:ext cx="1620269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</a:rPr>
              <a:t>Shared</a:t>
            </a:r>
            <a:r>
              <a:rPr lang="zh-CN" altLang="en-US" b="1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00"/>
                </a:solidFill>
              </a:rPr>
              <a:t>object</a:t>
            </a:r>
            <a:r>
              <a:rPr lang="zh-CN" altLang="en-US" b="1" dirty="0">
                <a:solidFill>
                  <a:srgbClr val="000000"/>
                </a:solidFill>
              </a:rPr>
              <a:t> </a:t>
            </a:r>
            <a:r>
              <a:rPr lang="en-US" altLang="zh-CN" b="1" dirty="0">
                <a:solidFill>
                  <a:srgbClr val="000000"/>
                </a:solidFill>
              </a:rPr>
              <a:t>(on disk)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57" name="Rectangle 382">
            <a:extLst>
              <a:ext uri="{FF2B5EF4-FFF2-40B4-BE49-F238E27FC236}">
                <a16:creationId xmlns:a16="http://schemas.microsoft.com/office/drawing/2014/main" id="{322D2949-9CCF-A646-ADE5-A987819BBE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0950" y="1869345"/>
            <a:ext cx="381000" cy="20574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8" name="Text Box 383">
            <a:extLst>
              <a:ext uri="{FF2B5EF4-FFF2-40B4-BE49-F238E27FC236}">
                <a16:creationId xmlns:a16="http://schemas.microsoft.com/office/drawing/2014/main" id="{E3DE943F-9A45-0949-8F28-ED51C5A1A0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99791" y="1227092"/>
            <a:ext cx="990399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rgbClr val="000000"/>
                </a:solidFill>
              </a:rPr>
              <a:t>Physical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rgbClr val="000000"/>
                </a:solidFill>
              </a:rPr>
              <a:t>memory</a:t>
            </a:r>
          </a:p>
        </p:txBody>
      </p:sp>
      <p:sp>
        <p:nvSpPr>
          <p:cNvPr id="59" name="Rectangle 385">
            <a:extLst>
              <a:ext uri="{FF2B5EF4-FFF2-40B4-BE49-F238E27FC236}">
                <a16:creationId xmlns:a16="http://schemas.microsoft.com/office/drawing/2014/main" id="{4DBC0598-1DE9-BA4D-AFCC-6AACA42DEF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4550" y="1869345"/>
            <a:ext cx="381000" cy="33528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0" name="Rectangle 386">
            <a:extLst>
              <a:ext uri="{FF2B5EF4-FFF2-40B4-BE49-F238E27FC236}">
                <a16:creationId xmlns:a16="http://schemas.microsoft.com/office/drawing/2014/main" id="{7DC117CF-ADF6-8749-857F-402A1A5CF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350" y="1869345"/>
            <a:ext cx="381000" cy="33528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1" name="Rectangle 388">
            <a:extLst>
              <a:ext uri="{FF2B5EF4-FFF2-40B4-BE49-F238E27FC236}">
                <a16:creationId xmlns:a16="http://schemas.microsoft.com/office/drawing/2014/main" id="{78A2744F-5F26-F64B-84A8-3E35FC6A7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0950" y="2021745"/>
            <a:ext cx="381000" cy="533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2" name="Rectangle 389">
            <a:extLst>
              <a:ext uri="{FF2B5EF4-FFF2-40B4-BE49-F238E27FC236}">
                <a16:creationId xmlns:a16="http://schemas.microsoft.com/office/drawing/2014/main" id="{43B5813C-EEE1-A047-AE02-FD72566B1C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4550" y="2478945"/>
            <a:ext cx="381000" cy="533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3" name="Rectangle 390">
            <a:extLst>
              <a:ext uri="{FF2B5EF4-FFF2-40B4-BE49-F238E27FC236}">
                <a16:creationId xmlns:a16="http://schemas.microsoft.com/office/drawing/2014/main" id="{C9BEDCF0-7FE1-994D-8003-585B1CA9E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7350" y="2936145"/>
            <a:ext cx="381000" cy="533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4" name="Line 391">
            <a:extLst>
              <a:ext uri="{FF2B5EF4-FFF2-40B4-BE49-F238E27FC236}">
                <a16:creationId xmlns:a16="http://schemas.microsoft.com/office/drawing/2014/main" id="{AFC6E2AF-116B-F842-B9BD-51730BC2F5B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575550" y="2478945"/>
            <a:ext cx="1295400" cy="22098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5" name="Line 392">
            <a:extLst>
              <a:ext uri="{FF2B5EF4-FFF2-40B4-BE49-F238E27FC236}">
                <a16:creationId xmlns:a16="http://schemas.microsoft.com/office/drawing/2014/main" id="{6A109795-55BE-1A46-BF98-5EB51B07E29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575550" y="3012345"/>
            <a:ext cx="1295400" cy="22098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6" name="Line 393">
            <a:extLst>
              <a:ext uri="{FF2B5EF4-FFF2-40B4-BE49-F238E27FC236}">
                <a16:creationId xmlns:a16="http://schemas.microsoft.com/office/drawing/2014/main" id="{FD730D25-CC04-1B44-9316-CC7FBA13900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51950" y="2936145"/>
            <a:ext cx="1295400" cy="17526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7" name="Line 394">
            <a:extLst>
              <a:ext uri="{FF2B5EF4-FFF2-40B4-BE49-F238E27FC236}">
                <a16:creationId xmlns:a16="http://schemas.microsoft.com/office/drawing/2014/main" id="{B624F92F-C859-9B46-895D-88CED86AE0E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51950" y="3469545"/>
            <a:ext cx="1295400" cy="17526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8" name="Line 396">
            <a:extLst>
              <a:ext uri="{FF2B5EF4-FFF2-40B4-BE49-F238E27FC236}">
                <a16:creationId xmlns:a16="http://schemas.microsoft.com/office/drawing/2014/main" id="{2AF39962-C8C0-9643-B374-1C4F3CD35A8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575550" y="2021745"/>
            <a:ext cx="1295400" cy="4572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9" name="Line 397">
            <a:extLst>
              <a:ext uri="{FF2B5EF4-FFF2-40B4-BE49-F238E27FC236}">
                <a16:creationId xmlns:a16="http://schemas.microsoft.com/office/drawing/2014/main" id="{766348D2-5764-BC43-B744-D8507F8797E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575550" y="2555145"/>
            <a:ext cx="1295400" cy="4572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0" name="Line 398">
            <a:extLst>
              <a:ext uri="{FF2B5EF4-FFF2-40B4-BE49-F238E27FC236}">
                <a16:creationId xmlns:a16="http://schemas.microsoft.com/office/drawing/2014/main" id="{93FB6D21-30FA-6047-A7A6-D5D6160DD49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251950" y="2021745"/>
            <a:ext cx="1295400" cy="9144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1" name="Line 399">
            <a:extLst>
              <a:ext uri="{FF2B5EF4-FFF2-40B4-BE49-F238E27FC236}">
                <a16:creationId xmlns:a16="http://schemas.microsoft.com/office/drawing/2014/main" id="{03800163-43A8-544C-9FA9-B578A12F73A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251950" y="2555145"/>
            <a:ext cx="1295400" cy="9144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2" name="Text Box 400">
            <a:extLst>
              <a:ext uri="{FF2B5EF4-FFF2-40B4-BE49-F238E27FC236}">
                <a16:creationId xmlns:a16="http://schemas.microsoft.com/office/drawing/2014/main" id="{0748EE50-554F-7146-B373-33DA49FD6A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7676" y="1241380"/>
            <a:ext cx="1663661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</a:rPr>
              <a:t>Process 1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</a:rPr>
              <a:t>virtual memory</a:t>
            </a:r>
          </a:p>
        </p:txBody>
      </p:sp>
      <p:sp>
        <p:nvSpPr>
          <p:cNvPr id="73" name="Text Box 401">
            <a:extLst>
              <a:ext uri="{FF2B5EF4-FFF2-40B4-BE49-F238E27FC236}">
                <a16:creationId xmlns:a16="http://schemas.microsoft.com/office/drawing/2014/main" id="{52E067F7-802C-AD41-96DF-713027976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60476" y="1227092"/>
            <a:ext cx="1663661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rgbClr val="000000"/>
                </a:solidFill>
              </a:rPr>
              <a:t>Process 2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rgbClr val="000000"/>
                </a:solidFill>
              </a:rPr>
              <a:t>virtual memory</a:t>
            </a:r>
          </a:p>
        </p:txBody>
      </p:sp>
    </p:spTree>
    <p:extLst>
      <p:ext uri="{BB962C8B-B14F-4D97-AF65-F5344CB8AC3E}">
        <p14:creationId xmlns:p14="http://schemas.microsoft.com/office/powerpoint/2010/main" val="111277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私有对象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6099411" cy="4204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私有的含义：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写操作不公开</a:t>
            </a:r>
            <a:endParaRPr kumimoji="1" lang="en-US" altLang="zh-CN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写时复制（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copy on write, </a:t>
            </a:r>
            <a:r>
              <a:rPr kumimoji="1" lang="en-US" altLang="zh-CN" dirty="0" err="1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CoW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）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R/W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设置为只读，所在区域被标记为私有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进程写该私有区域，触发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保护异常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异常处理程序在物理内存中复制该页面，修改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中的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PPN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，恢复可写权限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处理程序返回，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重新执行写指令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从</a:t>
            </a:r>
            <a:r>
              <a:rPr kumimoji="1" lang="en-US" altLang="zh-CN" dirty="0" err="1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CoW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可以观察到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保护异常并不总是使进程被杀死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b="1" i="1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Lazy allocation</a:t>
            </a:r>
            <a:endParaRPr kumimoji="1" lang="zh-CN" altLang="en-US" b="1" i="1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Rectangle 379">
            <a:extLst>
              <a:ext uri="{FF2B5EF4-FFF2-40B4-BE49-F238E27FC236}">
                <a16:creationId xmlns:a16="http://schemas.microsoft.com/office/drawing/2014/main" id="{2356A4D9-7A0E-8141-9B88-988C416A51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51339" y="4710681"/>
            <a:ext cx="381000" cy="533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" name="Text Box 380">
            <a:extLst>
              <a:ext uri="{FF2B5EF4-FFF2-40B4-BE49-F238E27FC236}">
                <a16:creationId xmlns:a16="http://schemas.microsoft.com/office/drawing/2014/main" id="{89435664-E94F-314A-AA4C-B6B621D4C2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7786" y="5244081"/>
            <a:ext cx="2180404" cy="9233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Private  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copy-on-write object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solidFill>
                  <a:srgbClr val="000000"/>
                </a:solidFill>
              </a:rPr>
              <a:t>(on disk)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" name="Rectangle 382">
            <a:extLst>
              <a:ext uri="{FF2B5EF4-FFF2-40B4-BE49-F238E27FC236}">
                <a16:creationId xmlns:a16="http://schemas.microsoft.com/office/drawing/2014/main" id="{0CB50EBC-B85D-194D-96AB-0850A7654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51339" y="1891281"/>
            <a:ext cx="381000" cy="20574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" name="Text Box 383">
            <a:extLst>
              <a:ext uri="{FF2B5EF4-FFF2-40B4-BE49-F238E27FC236}">
                <a16:creationId xmlns:a16="http://schemas.microsoft.com/office/drawing/2014/main" id="{DDC66992-B0F4-F643-AE36-FB4352F84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72898" y="1249028"/>
            <a:ext cx="990272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memory</a:t>
            </a:r>
          </a:p>
        </p:txBody>
      </p:sp>
      <p:sp>
        <p:nvSpPr>
          <p:cNvPr id="10" name="Rectangle 385">
            <a:extLst>
              <a:ext uri="{FF2B5EF4-FFF2-40B4-BE49-F238E27FC236}">
                <a16:creationId xmlns:a16="http://schemas.microsoft.com/office/drawing/2014/main" id="{A0CF07EF-F0AD-C848-A2AD-7371CB4A3E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4939" y="1891281"/>
            <a:ext cx="381000" cy="33528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" name="Rectangle 386">
            <a:extLst>
              <a:ext uri="{FF2B5EF4-FFF2-40B4-BE49-F238E27FC236}">
                <a16:creationId xmlns:a16="http://schemas.microsoft.com/office/drawing/2014/main" id="{47D0E888-6CCB-EC48-A6CF-F22B67FC1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7739" y="1891281"/>
            <a:ext cx="381000" cy="33528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" name="Rectangle 388">
            <a:extLst>
              <a:ext uri="{FF2B5EF4-FFF2-40B4-BE49-F238E27FC236}">
                <a16:creationId xmlns:a16="http://schemas.microsoft.com/office/drawing/2014/main" id="{3358D8B2-6244-0848-8FA1-52116739ED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51339" y="2075431"/>
            <a:ext cx="381000" cy="533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" name="Rectangle 389">
            <a:extLst>
              <a:ext uri="{FF2B5EF4-FFF2-40B4-BE49-F238E27FC236}">
                <a16:creationId xmlns:a16="http://schemas.microsoft.com/office/drawing/2014/main" id="{60F77A79-3C1C-5F49-B7AB-77327E5C99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4939" y="2500881"/>
            <a:ext cx="381000" cy="533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5" name="Rectangle 390">
            <a:extLst>
              <a:ext uri="{FF2B5EF4-FFF2-40B4-BE49-F238E27FC236}">
                <a16:creationId xmlns:a16="http://schemas.microsoft.com/office/drawing/2014/main" id="{2C0CA1DB-2BDA-024A-A26A-AF9ADC562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7739" y="2989831"/>
            <a:ext cx="381000" cy="533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6" name="Line 391">
            <a:extLst>
              <a:ext uri="{FF2B5EF4-FFF2-40B4-BE49-F238E27FC236}">
                <a16:creationId xmlns:a16="http://schemas.microsoft.com/office/drawing/2014/main" id="{3B06D8AD-D460-BA4F-B146-A6EDAEACA90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955939" y="2500881"/>
            <a:ext cx="1295400" cy="22098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7" name="Line 392">
            <a:extLst>
              <a:ext uri="{FF2B5EF4-FFF2-40B4-BE49-F238E27FC236}">
                <a16:creationId xmlns:a16="http://schemas.microsoft.com/office/drawing/2014/main" id="{F3D9ED06-4BB0-8F41-BB6E-D80C8EEA2AE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955939" y="3034281"/>
            <a:ext cx="1295400" cy="22098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8" name="Line 393">
            <a:extLst>
              <a:ext uri="{FF2B5EF4-FFF2-40B4-BE49-F238E27FC236}">
                <a16:creationId xmlns:a16="http://schemas.microsoft.com/office/drawing/2014/main" id="{C28AFCA0-BF7F-C646-8F0F-E2A27084428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632339" y="2989831"/>
            <a:ext cx="1301750" cy="172085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9" name="Line 394">
            <a:extLst>
              <a:ext uri="{FF2B5EF4-FFF2-40B4-BE49-F238E27FC236}">
                <a16:creationId xmlns:a16="http://schemas.microsoft.com/office/drawing/2014/main" id="{5E1E6718-59D8-A443-AB31-B043544AFCE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632339" y="3491481"/>
            <a:ext cx="1295400" cy="17526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0" name="Line 396">
            <a:extLst>
              <a:ext uri="{FF2B5EF4-FFF2-40B4-BE49-F238E27FC236}">
                <a16:creationId xmlns:a16="http://schemas.microsoft.com/office/drawing/2014/main" id="{3250B943-386F-CE4A-9DEB-4313A53C55E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955939" y="2075431"/>
            <a:ext cx="1301750" cy="42545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1" name="Line 397">
            <a:extLst>
              <a:ext uri="{FF2B5EF4-FFF2-40B4-BE49-F238E27FC236}">
                <a16:creationId xmlns:a16="http://schemas.microsoft.com/office/drawing/2014/main" id="{0D23EE61-A8A0-E24D-A4DE-9343EBEB20C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955939" y="2608831"/>
            <a:ext cx="1301750" cy="42545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2" name="Line 398">
            <a:extLst>
              <a:ext uri="{FF2B5EF4-FFF2-40B4-BE49-F238E27FC236}">
                <a16:creationId xmlns:a16="http://schemas.microsoft.com/office/drawing/2014/main" id="{6D2FCBD6-92BC-9447-A84A-6B10FD210E4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638689" y="2075431"/>
            <a:ext cx="1289050" cy="88265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3" name="Line 399">
            <a:extLst>
              <a:ext uri="{FF2B5EF4-FFF2-40B4-BE49-F238E27FC236}">
                <a16:creationId xmlns:a16="http://schemas.microsoft.com/office/drawing/2014/main" id="{8EA5D3FF-0C42-2143-A438-FF98C516954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649033" y="2462781"/>
            <a:ext cx="1295400" cy="9144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4" name="Text Box 400">
            <a:extLst>
              <a:ext uri="{FF2B5EF4-FFF2-40B4-BE49-F238E27FC236}">
                <a16:creationId xmlns:a16="http://schemas.microsoft.com/office/drawing/2014/main" id="{99330C08-F8C9-044A-9081-CEB01BF6C0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74948" y="1263316"/>
            <a:ext cx="1663533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Process 1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memory</a:t>
            </a:r>
          </a:p>
        </p:txBody>
      </p:sp>
      <p:sp>
        <p:nvSpPr>
          <p:cNvPr id="25" name="Text Box 401">
            <a:extLst>
              <a:ext uri="{FF2B5EF4-FFF2-40B4-BE49-F238E27FC236}">
                <a16:creationId xmlns:a16="http://schemas.microsoft.com/office/drawing/2014/main" id="{1ABE895B-1B43-854B-B106-1A5E932EB7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27748" y="1249028"/>
            <a:ext cx="1663533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Process 2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memory</a:t>
            </a:r>
          </a:p>
        </p:txBody>
      </p:sp>
      <p:sp>
        <p:nvSpPr>
          <p:cNvPr id="26" name="AutoShape 403">
            <a:extLst>
              <a:ext uri="{FF2B5EF4-FFF2-40B4-BE49-F238E27FC236}">
                <a16:creationId xmlns:a16="http://schemas.microsoft.com/office/drawing/2014/main" id="{34BC03F4-9633-8844-9423-665451BA41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8539" y="2456431"/>
            <a:ext cx="304800" cy="914400"/>
          </a:xfrm>
          <a:prstGeom prst="curvedLeftArrow">
            <a:avLst>
              <a:gd name="adj1" fmla="val 60000"/>
              <a:gd name="adj2" fmla="val 120000"/>
              <a:gd name="adj3" fmla="val 33333"/>
            </a:avLst>
          </a:prstGeom>
          <a:solidFill>
            <a:srgbClr val="990000"/>
          </a:solidFill>
          <a:ln w="12700">
            <a:solidFill>
              <a:srgbClr val="D5F1CF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7" name="Text Box 404">
            <a:extLst>
              <a:ext uri="{FF2B5EF4-FFF2-40B4-BE49-F238E27FC236}">
                <a16:creationId xmlns:a16="http://schemas.microsoft.com/office/drawing/2014/main" id="{6794A5BC-DC37-F544-9065-AA352265BA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1591" y="2287462"/>
            <a:ext cx="1246111" cy="3077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Copy-on-write</a:t>
            </a:r>
          </a:p>
        </p:txBody>
      </p:sp>
      <p:sp>
        <p:nvSpPr>
          <p:cNvPr id="28" name="Rectangle 405" descr="Wide upward diagonal">
            <a:extLst>
              <a:ext uri="{FF2B5EF4-FFF2-40B4-BE49-F238E27FC236}">
                <a16:creationId xmlns:a16="http://schemas.microsoft.com/office/drawing/2014/main" id="{904B6F4B-3B28-CA4B-AD84-BFDF8CB44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57689" y="2456431"/>
            <a:ext cx="381000" cy="1524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29" name="Rectangle 406" descr="Wide upward diagonal">
            <a:extLst>
              <a:ext uri="{FF2B5EF4-FFF2-40B4-BE49-F238E27FC236}">
                <a16:creationId xmlns:a16="http://schemas.microsoft.com/office/drawing/2014/main" id="{E7667C3C-EBA7-E944-83E2-92CF6C34C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4089" y="3370831"/>
            <a:ext cx="381000" cy="152400"/>
          </a:xfrm>
          <a:prstGeom prst="rect">
            <a:avLst/>
          </a:prstGeom>
          <a:solidFill>
            <a:srgbClr val="F6F5BD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0" name="Rectangle 407" descr="Wide upward diagonal">
            <a:extLst>
              <a:ext uri="{FF2B5EF4-FFF2-40B4-BE49-F238E27FC236}">
                <a16:creationId xmlns:a16="http://schemas.microsoft.com/office/drawing/2014/main" id="{715B3252-17A8-3B4A-A6C2-AFB7ADEB9A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57689" y="3148129"/>
            <a:ext cx="381000" cy="152400"/>
          </a:xfrm>
          <a:prstGeom prst="rect">
            <a:avLst/>
          </a:prstGeom>
          <a:solidFill>
            <a:srgbClr val="F6F5BD"/>
          </a:soli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1" name="Line 408">
            <a:extLst>
              <a:ext uri="{FF2B5EF4-FFF2-40B4-BE49-F238E27FC236}">
                <a16:creationId xmlns:a16="http://schemas.microsoft.com/office/drawing/2014/main" id="{27E1540D-2B77-374D-AA71-FDE1B5A2E6B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638689" y="3142231"/>
            <a:ext cx="1295400" cy="2286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2" name="Line 409">
            <a:extLst>
              <a:ext uri="{FF2B5EF4-FFF2-40B4-BE49-F238E27FC236}">
                <a16:creationId xmlns:a16="http://schemas.microsoft.com/office/drawing/2014/main" id="{71391778-37ED-8140-934E-DE0E604955A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638689" y="3294631"/>
            <a:ext cx="1295400" cy="2286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3" name="Text Box 410">
            <a:extLst>
              <a:ext uri="{FF2B5EF4-FFF2-40B4-BE49-F238E27FC236}">
                <a16:creationId xmlns:a16="http://schemas.microsoft.com/office/drawing/2014/main" id="{F9551977-3CDF-234C-B15C-767D0EA279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4904" y="3017116"/>
            <a:ext cx="1698094" cy="9233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Write to private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copy-on-write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</a:t>
            </a:r>
          </a:p>
        </p:txBody>
      </p:sp>
      <p:sp>
        <p:nvSpPr>
          <p:cNvPr id="34" name="Line 411">
            <a:extLst>
              <a:ext uri="{FF2B5EF4-FFF2-40B4-BE49-F238E27FC236}">
                <a16:creationId xmlns:a16="http://schemas.microsoft.com/office/drawing/2014/main" id="{B663A120-357B-A644-B5CC-54A8BB93719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315089" y="3447031"/>
            <a:ext cx="3810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35" name="Line 399">
            <a:extLst>
              <a:ext uri="{FF2B5EF4-FFF2-40B4-BE49-F238E27FC236}">
                <a16:creationId xmlns:a16="http://schemas.microsoft.com/office/drawing/2014/main" id="{08DB56F2-CA97-D84C-9B6D-7C82D290CAF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649033" y="2608831"/>
            <a:ext cx="1295400" cy="914400"/>
          </a:xfrm>
          <a:prstGeom prst="line">
            <a:avLst/>
          </a:prstGeom>
          <a:noFill/>
          <a:ln w="12700">
            <a:solidFill>
              <a:srgbClr val="000000"/>
            </a:solidFill>
            <a:prstDash val="dash"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2838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/>
      <p:bldP spid="29" grpId="0" animBg="1"/>
      <p:bldP spid="30" grpId="0" animBg="1"/>
      <p:bldP spid="31" grpId="0" animBg="1"/>
      <p:bldP spid="32" grpId="0" animBg="1"/>
      <p:bldP spid="33" grpId="0"/>
      <p:bldP spid="3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1C9219-E79C-2A41-AEF2-68E527E520FD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用户级内存映射：</a:t>
            </a:r>
            <a:r>
              <a:rPr kumimoji="1" lang="en-US" altLang="zh-CN" sz="3200" dirty="0" err="1">
                <a:latin typeface="Consolas" panose="020B0609020204030204" pitchFamily="49" charset="0"/>
                <a:ea typeface="SimHei" panose="02010609060101010101" pitchFamily="49" charset="-122"/>
                <a:cs typeface="Consolas" panose="020B0609020204030204" pitchFamily="49" charset="0"/>
              </a:rPr>
              <a:t>mmap</a:t>
            </a:r>
            <a:endParaRPr kumimoji="1" lang="zh-CN" altLang="en-US" sz="3200" dirty="0">
              <a:latin typeface="Consolas" panose="020B0609020204030204" pitchFamily="49" charset="0"/>
              <a:ea typeface="SimHei" panose="02010609060101010101" pitchFamily="49" charset="-122"/>
              <a:cs typeface="Consolas" panose="020B06090202040302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2A83AC-1099-EA43-8348-4C835143F3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3" b="827"/>
          <a:stretch/>
        </p:blipFill>
        <p:spPr>
          <a:xfrm>
            <a:off x="1172217" y="1657047"/>
            <a:ext cx="9813836" cy="46244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1D0A4D-E76E-3F40-A972-1B4ADC636814}"/>
              </a:ext>
            </a:extLst>
          </p:cNvPr>
          <p:cNvSpPr txBox="1"/>
          <p:nvPr/>
        </p:nvSpPr>
        <p:spPr>
          <a:xfrm>
            <a:off x="3047080" y="1260295"/>
            <a:ext cx="609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﻿Copying a file to </a:t>
            </a:r>
            <a:r>
              <a:rPr lang="en-US" altLang="zh-CN" dirty="0" err="1"/>
              <a:t>stdout</a:t>
            </a:r>
            <a:r>
              <a:rPr lang="en-US" altLang="zh-CN" dirty="0"/>
              <a:t> without transferring data to user space.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0799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430D11-B37C-6B4E-9804-F63BDB5FEC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5962" b="504"/>
          <a:stretch/>
        </p:blipFill>
        <p:spPr>
          <a:xfrm>
            <a:off x="267871" y="1745994"/>
            <a:ext cx="3867150" cy="33660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001C02-D7D0-3540-AF8D-D5B264EFB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5021" y="1068581"/>
            <a:ext cx="7679892" cy="5079719"/>
          </a:xfrm>
          <a:prstGeom prst="rect">
            <a:avLst/>
          </a:prstGeom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9ABA610A-04F7-4444-B40E-C15DB80BFC56}"/>
              </a:ext>
            </a:extLst>
          </p:cNvPr>
          <p:cNvSpPr txBox="1"/>
          <p:nvPr/>
        </p:nvSpPr>
        <p:spPr>
          <a:xfrm>
            <a:off x="632050" y="5712556"/>
            <a:ext cx="3985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fork</a:t>
            </a:r>
            <a:r>
              <a:rPr kumimoji="1" lang="zh-CN" altLang="en-US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和</a:t>
            </a:r>
            <a:r>
              <a:rPr kumimoji="1" lang="en-US" altLang="zh-CN" b="1" dirty="0" err="1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execve</a:t>
            </a:r>
            <a:r>
              <a:rPr kumimoji="1" lang="zh-CN" altLang="en-US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的具体行为：</a:t>
            </a:r>
            <a:r>
              <a:rPr kumimoji="1" lang="en-US" altLang="zh-CN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CSAPP</a:t>
            </a:r>
            <a:r>
              <a:rPr kumimoji="1" lang="zh-CN" altLang="en-US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b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P584</a:t>
            </a:r>
            <a:endParaRPr kumimoji="1" lang="zh-CN" altLang="en-US" b="1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2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29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大班作业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FB9928-BC76-DD46-BC18-EDB85A7D196B}"/>
              </a:ext>
            </a:extLst>
          </p:cNvPr>
          <p:cNvSpPr txBox="1"/>
          <p:nvPr/>
        </p:nvSpPr>
        <p:spPr>
          <a:xfrm>
            <a:off x="268438" y="1322024"/>
            <a:ext cx="6705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编写程序，打印出该进程所能访问的所有用户态虚拟页的页号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58CB8C-D187-ED44-9161-F6428C5DF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38" y="1691356"/>
            <a:ext cx="4726645" cy="49851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67065E-9A97-444D-BEAC-EC186FA9E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6435" y="3051554"/>
            <a:ext cx="4851094" cy="362388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1F393FE-20B9-0F4F-B059-58FAD0434A7D}"/>
              </a:ext>
            </a:extLst>
          </p:cNvPr>
          <p:cNvSpPr/>
          <p:nvPr/>
        </p:nvSpPr>
        <p:spPr>
          <a:xfrm>
            <a:off x="2456761" y="2360964"/>
            <a:ext cx="980502" cy="16189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440706-031C-004F-A706-FC83C71B316A}"/>
              </a:ext>
            </a:extLst>
          </p:cNvPr>
          <p:cNvSpPr txBox="1"/>
          <p:nvPr/>
        </p:nvSpPr>
        <p:spPr>
          <a:xfrm>
            <a:off x="5221995" y="2257247"/>
            <a:ext cx="4933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/proc/self/maps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记录了当前进程的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  <a:endParaRPr kumimoji="1" lang="zh-CN" altLang="en-US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164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2530244" cy="295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虚拟内存区域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6743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30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766539-EB3F-6F40-ACD7-3998629DC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730" y="481701"/>
            <a:ext cx="10240539" cy="626917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FA18FC7-AB4F-BA47-8B72-00DE9332F7A5}"/>
              </a:ext>
            </a:extLst>
          </p:cNvPr>
          <p:cNvSpPr/>
          <p:nvPr/>
        </p:nvSpPr>
        <p:spPr>
          <a:xfrm>
            <a:off x="6940627" y="642335"/>
            <a:ext cx="1090669" cy="99918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598685-A864-194C-9F93-14D57DFA7C11}"/>
              </a:ext>
            </a:extLst>
          </p:cNvPr>
          <p:cNvSpPr/>
          <p:nvPr/>
        </p:nvSpPr>
        <p:spPr>
          <a:xfrm>
            <a:off x="6863506" y="2104224"/>
            <a:ext cx="3007607" cy="82442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AB6F25-1AAE-0C4D-8CBA-A8F74DA99872}"/>
              </a:ext>
            </a:extLst>
          </p:cNvPr>
          <p:cNvSpPr/>
          <p:nvPr/>
        </p:nvSpPr>
        <p:spPr>
          <a:xfrm>
            <a:off x="6863506" y="5275246"/>
            <a:ext cx="3844889" cy="100437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11333E-32B0-C042-A725-9ABC8637E95E}"/>
              </a:ext>
            </a:extLst>
          </p:cNvPr>
          <p:cNvSpPr txBox="1"/>
          <p:nvPr/>
        </p:nvSpPr>
        <p:spPr>
          <a:xfrm>
            <a:off x="1751682" y="107124"/>
            <a:ext cx="6019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地址范围     权限</a:t>
            </a:r>
            <a:r>
              <a:rPr kumimoji="1" lang="en-US" altLang="zh-CN" sz="1400" dirty="0"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|</a:t>
            </a:r>
            <a:r>
              <a:rPr kumimoji="1" lang="zh-CN" altLang="en-US" sz="1400" dirty="0"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文件偏移量</a:t>
            </a:r>
            <a:r>
              <a:rPr kumimoji="1" lang="en-US" altLang="zh-CN" sz="1400" dirty="0"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|</a:t>
            </a:r>
            <a:r>
              <a:rPr kumimoji="1" lang="zh-CN" altLang="en-US" sz="1400" dirty="0"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设备号</a:t>
            </a:r>
            <a:r>
              <a:rPr kumimoji="1" lang="en-US" altLang="zh-CN" sz="1400" dirty="0"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|</a:t>
            </a:r>
            <a:r>
              <a:rPr kumimoji="1" lang="zh-CN" altLang="en-US" sz="1400" dirty="0"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索引</a:t>
            </a:r>
            <a:r>
              <a:rPr kumimoji="1" lang="zh-CN" altLang="en-CN" sz="1400" dirty="0"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节点号</a:t>
            </a:r>
            <a:r>
              <a:rPr kumimoji="1" lang="zh-CN" altLang="en-US" sz="1400" dirty="0">
                <a:latin typeface="SimHei" panose="02010609060101010101" pitchFamily="49" charset="-122"/>
                <a:ea typeface="SimHei" panose="02010609060101010101" pitchFamily="49" charset="-122"/>
                <a:cs typeface="Calibri" panose="020F0502020204030204" pitchFamily="34" charset="0"/>
              </a:rPr>
              <a:t>              路径</a:t>
            </a:r>
          </a:p>
        </p:txBody>
      </p:sp>
    </p:spTree>
    <p:extLst>
      <p:ext uri="{BB962C8B-B14F-4D97-AF65-F5344CB8AC3E}">
        <p14:creationId xmlns:p14="http://schemas.microsoft.com/office/powerpoint/2010/main" val="21493272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大班作业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141E02-3562-2A42-8FA0-0E572E10173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2555" y="1416538"/>
            <a:ext cx="11086890" cy="3110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756E13-AF81-7946-A113-58971141FCF0}"/>
              </a:ext>
            </a:extLst>
          </p:cNvPr>
          <p:cNvSpPr txBox="1"/>
          <p:nvPr/>
        </p:nvSpPr>
        <p:spPr>
          <a:xfrm>
            <a:off x="6204217" y="27528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8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36DCC-E570-294C-B701-B35191BAA297}"/>
              </a:ext>
            </a:extLst>
          </p:cNvPr>
          <p:cNvSpPr txBox="1"/>
          <p:nvPr/>
        </p:nvSpPr>
        <p:spPr>
          <a:xfrm>
            <a:off x="9178290" y="27528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0x0000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0009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48524B-70C0-BC40-AF41-E8B1F4E79BDD}"/>
              </a:ext>
            </a:extLst>
          </p:cNvPr>
          <p:cNvSpPr txBox="1"/>
          <p:nvPr/>
        </p:nvSpPr>
        <p:spPr>
          <a:xfrm>
            <a:off x="6136996" y="31793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16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A2F915-B4F0-A544-9D09-DE1E4135B538}"/>
              </a:ext>
            </a:extLst>
          </p:cNvPr>
          <p:cNvSpPr txBox="1"/>
          <p:nvPr/>
        </p:nvSpPr>
        <p:spPr>
          <a:xfrm>
            <a:off x="9178290" y="3179326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0x0000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0011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6981DD-803A-CF41-B3D9-6DB626C1C7D2}"/>
              </a:ext>
            </a:extLst>
          </p:cNvPr>
          <p:cNvSpPr txBox="1"/>
          <p:nvPr/>
        </p:nvSpPr>
        <p:spPr>
          <a:xfrm>
            <a:off x="6136996" y="360580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24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F8A751-7C58-F04B-8A95-459FBED18AFD}"/>
              </a:ext>
            </a:extLst>
          </p:cNvPr>
          <p:cNvSpPr txBox="1"/>
          <p:nvPr/>
        </p:nvSpPr>
        <p:spPr>
          <a:xfrm>
            <a:off x="9178290" y="3605808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0x0000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0019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C7AF28-1FA2-4647-9F84-924E5979AEA8}"/>
              </a:ext>
            </a:extLst>
          </p:cNvPr>
          <p:cNvSpPr txBox="1"/>
          <p:nvPr/>
        </p:nvSpPr>
        <p:spPr>
          <a:xfrm>
            <a:off x="6136996" y="403229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32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62CCBF3-9041-9F48-989E-21F35F1BD26B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6718882" y="4600853"/>
            <a:ext cx="4918815" cy="221444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24177D-C111-D54B-A5EA-20778B889888}"/>
              </a:ext>
            </a:extLst>
          </p:cNvPr>
          <p:cNvSpPr txBox="1"/>
          <p:nvPr/>
        </p:nvSpPr>
        <p:spPr>
          <a:xfrm>
            <a:off x="9178290" y="4024499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0x0000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0021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628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3" grpId="0"/>
      <p:bldP spid="14" grpId="0"/>
      <p:bldP spid="16" grpId="0"/>
      <p:bldP spid="18" grpId="0"/>
      <p:bldP spid="2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44A0C0-D00D-8F4D-BFBC-F7A150B3B3B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267206" y="1727960"/>
            <a:ext cx="11657587" cy="34020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大班作业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756E13-AF81-7946-A113-58971141FCF0}"/>
              </a:ext>
            </a:extLst>
          </p:cNvPr>
          <p:cNvSpPr txBox="1"/>
          <p:nvPr/>
        </p:nvSpPr>
        <p:spPr>
          <a:xfrm>
            <a:off x="10176720" y="32443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16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48524B-70C0-BC40-AF41-E8B1F4E79BDD}"/>
              </a:ext>
            </a:extLst>
          </p:cNvPr>
          <p:cNvSpPr txBox="1"/>
          <p:nvPr/>
        </p:nvSpPr>
        <p:spPr>
          <a:xfrm>
            <a:off x="10176720" y="370171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16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6981DD-803A-CF41-B3D9-6DB626C1C7D2}"/>
              </a:ext>
            </a:extLst>
          </p:cNvPr>
          <p:cNvSpPr txBox="1"/>
          <p:nvPr/>
        </p:nvSpPr>
        <p:spPr>
          <a:xfrm>
            <a:off x="10176720" y="41591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16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C7AF28-1FA2-4647-9F84-924E5979AEA8}"/>
              </a:ext>
            </a:extLst>
          </p:cNvPr>
          <p:cNvSpPr txBox="1"/>
          <p:nvPr/>
        </p:nvSpPr>
        <p:spPr>
          <a:xfrm>
            <a:off x="10176720" y="460716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16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010DBE-B1E7-3442-9D82-1DEC35603040}"/>
              </a:ext>
            </a:extLst>
          </p:cNvPr>
          <p:cNvSpPr txBox="1"/>
          <p:nvPr/>
        </p:nvSpPr>
        <p:spPr>
          <a:xfrm>
            <a:off x="3737610" y="5440458"/>
            <a:ext cx="5841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最小块大小 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=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max(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最小</a:t>
            </a:r>
            <a:r>
              <a:rPr kumimoji="1" lang="zh-CN" altLang="en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已分配块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大小，最小空闲块大小</a:t>
            </a: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)</a:t>
            </a:r>
            <a:endParaRPr kumimoji="1" lang="zh-CN" altLang="en-US" dirty="0">
              <a:solidFill>
                <a:srgbClr val="FF0000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288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4" grpId="0"/>
      <p:bldP spid="1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大班作业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971A3C-DF1B-DA4D-A581-83653424DAF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1053896" y="1423442"/>
            <a:ext cx="10084208" cy="50694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5F70F6-D2A2-5F45-BB5E-5B2C87DB0EF9}"/>
              </a:ext>
            </a:extLst>
          </p:cNvPr>
          <p:cNvSpPr txBox="1"/>
          <p:nvPr/>
        </p:nvSpPr>
        <p:spPr>
          <a:xfrm>
            <a:off x="1544348" y="1992478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a)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ACF8F3-ECC8-4548-88AC-285D27C7EEB3}"/>
              </a:ext>
            </a:extLst>
          </p:cNvPr>
          <p:cNvSpPr txBox="1"/>
          <p:nvPr/>
        </p:nvSpPr>
        <p:spPr>
          <a:xfrm>
            <a:off x="1533128" y="3276992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d)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3CD15B-F232-2E4A-B9BA-AF2E3EB3B1CC}"/>
              </a:ext>
            </a:extLst>
          </p:cNvPr>
          <p:cNvSpPr txBox="1"/>
          <p:nvPr/>
        </p:nvSpPr>
        <p:spPr>
          <a:xfrm>
            <a:off x="1533128" y="4857718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b)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6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39CCF1-D273-3841-ADF7-1AAB802C3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22" y="45193"/>
            <a:ext cx="5544641" cy="35671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0C6C58-A6AA-0B46-9798-E0FAE4D73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22" y="3612374"/>
            <a:ext cx="5544641" cy="3135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707588-1A2B-0F46-9454-2933FF38C5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9237" y="1320593"/>
            <a:ext cx="5544641" cy="17023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2DC698-8651-EE4B-836D-AFD9A681DF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9237" y="3022933"/>
            <a:ext cx="5544641" cy="294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4880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6944AC3-E599-2349-876F-2BD18851E21E}"/>
              </a:ext>
            </a:extLst>
          </p:cNvPr>
          <p:cNvGrpSpPr/>
          <p:nvPr/>
        </p:nvGrpSpPr>
        <p:grpSpPr>
          <a:xfrm>
            <a:off x="2399176" y="2585468"/>
            <a:ext cx="7393647" cy="1687064"/>
            <a:chOff x="1641575" y="2677801"/>
            <a:chExt cx="7393647" cy="168706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89B2C29-6C36-CC44-A825-1EB7BA0CADF3}"/>
                </a:ext>
              </a:extLst>
            </p:cNvPr>
            <p:cNvSpPr txBox="1"/>
            <p:nvPr/>
          </p:nvSpPr>
          <p:spPr>
            <a:xfrm>
              <a:off x="1641575" y="2967335"/>
              <a:ext cx="581005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600" dirty="0"/>
                <a:t>Thank</a:t>
              </a:r>
              <a:r>
                <a:rPr kumimoji="1" lang="zh-CN" altLang="en-US" sz="6600" dirty="0"/>
                <a:t> </a:t>
              </a:r>
              <a:r>
                <a:rPr kumimoji="1" lang="en-US" altLang="zh-CN" sz="6600" dirty="0"/>
                <a:t>you!</a:t>
              </a:r>
              <a:endParaRPr kumimoji="1" lang="zh-CN" altLang="en-US" sz="6600" dirty="0"/>
            </a:p>
          </p:txBody>
        </p:sp>
        <p:pic>
          <p:nvPicPr>
            <p:cNvPr id="3" name="图片 3">
              <a:extLst>
                <a:ext uri="{FF2B5EF4-FFF2-40B4-BE49-F238E27FC236}">
                  <a16:creationId xmlns:a16="http://schemas.microsoft.com/office/drawing/2014/main" id="{A2F7A61C-D60C-8F44-8D57-D33E1FE70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80335" y="2677801"/>
              <a:ext cx="1854887" cy="1687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15657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118435" cy="42043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虚拟内存区域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System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I/O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文件与文件系统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Unix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I/O, Standard I/O, Robust I/O</a:t>
            </a:r>
          </a:p>
        </p:txBody>
      </p:sp>
    </p:spTree>
    <p:extLst>
      <p:ext uri="{BB962C8B-B14F-4D97-AF65-F5344CB8AC3E}">
        <p14:creationId xmlns:p14="http://schemas.microsoft.com/office/powerpoint/2010/main" val="38521032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37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4118435" cy="42043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虚拟内存区域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System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I/O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文件与文件系统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Unix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I/O, Standard I/O, Robust I/O</a:t>
            </a:r>
          </a:p>
        </p:txBody>
      </p:sp>
    </p:spTree>
    <p:extLst>
      <p:ext uri="{BB962C8B-B14F-4D97-AF65-F5344CB8AC3E}">
        <p14:creationId xmlns:p14="http://schemas.microsoft.com/office/powerpoint/2010/main" val="3233466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6037230" cy="4199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48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位虚拟地址空间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2^48 B = 256 * 2^40 B = 256 TB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用户地址空间和内核地址空间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各占一半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位机器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!= 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位虚拟地址空间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位机器指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CPU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的字长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寄存器的位宽度为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位物理地址空间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2^52 B= 4 * 2^50 B = 4 PB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兼容模式：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32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物理地址空间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CR3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: Core i7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PTBR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上下文切换时修改为新进程一级页表的物理地址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6C4FC4-407D-1442-A4CF-71ED40685850}"/>
              </a:ext>
            </a:extLst>
          </p:cNvPr>
          <p:cNvSpPr/>
          <p:nvPr/>
        </p:nvSpPr>
        <p:spPr>
          <a:xfrm>
            <a:off x="8193654" y="1332515"/>
            <a:ext cx="2369125" cy="11554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Kernel 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BA626-F2B3-8749-BFE5-8AC5DBF64ED7}"/>
              </a:ext>
            </a:extLst>
          </p:cNvPr>
          <p:cNvSpPr/>
          <p:nvPr/>
        </p:nvSpPr>
        <p:spPr>
          <a:xfrm>
            <a:off x="8193654" y="2485306"/>
            <a:ext cx="2369125" cy="11554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User 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BF3BDB-C046-C544-AB2E-7CC4BACB1969}"/>
              </a:ext>
            </a:extLst>
          </p:cNvPr>
          <p:cNvSpPr txBox="1"/>
          <p:nvPr/>
        </p:nvSpPr>
        <p:spPr>
          <a:xfrm>
            <a:off x="6850427" y="3411011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/>
              <a:t>0000 0000 0000</a:t>
            </a:r>
            <a:endParaRPr kumimoji="1" lang="zh-CN" alt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89ED42-6148-674F-BA6A-3A4D5CB4FD4C}"/>
              </a:ext>
            </a:extLst>
          </p:cNvPr>
          <p:cNvSpPr txBox="1"/>
          <p:nvPr/>
        </p:nvSpPr>
        <p:spPr>
          <a:xfrm>
            <a:off x="6956225" y="2437273"/>
            <a:ext cx="1255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/>
              <a:t>7FFF FFFF FFFF</a:t>
            </a:r>
            <a:endParaRPr kumimoji="1" lang="zh-CN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1B888E-232E-CA41-A4B4-1E1D899D1C94}"/>
              </a:ext>
            </a:extLst>
          </p:cNvPr>
          <p:cNvSpPr txBox="1"/>
          <p:nvPr/>
        </p:nvSpPr>
        <p:spPr>
          <a:xfrm>
            <a:off x="6876518" y="2225220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/>
              <a:t>8000 0000 0000</a:t>
            </a:r>
            <a:endParaRPr kumimoji="1" lang="zh-CN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BAC294-B070-AA41-9F9D-F0A5768B058B}"/>
              </a:ext>
            </a:extLst>
          </p:cNvPr>
          <p:cNvSpPr txBox="1"/>
          <p:nvPr/>
        </p:nvSpPr>
        <p:spPr>
          <a:xfrm>
            <a:off x="6965842" y="1287571"/>
            <a:ext cx="1245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/>
              <a:t>FFFF FFFF FFFF</a:t>
            </a:r>
            <a:endParaRPr kumimoji="1" lang="zh-CN" alt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6F3BF8-1C7D-8A44-B3B8-D4BACFCBF133}"/>
              </a:ext>
            </a:extLst>
          </p:cNvPr>
          <p:cNvSpPr txBox="1"/>
          <p:nvPr/>
        </p:nvSpPr>
        <p:spPr>
          <a:xfrm>
            <a:off x="10759576" y="1706511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128</a:t>
            </a:r>
            <a:r>
              <a:rPr kumimoji="1" lang="zh-CN" altLang="en-US" dirty="0"/>
              <a:t> </a:t>
            </a:r>
            <a:r>
              <a:rPr kumimoji="1" lang="en-US" altLang="zh-CN" dirty="0"/>
              <a:t>TB</a:t>
            </a:r>
            <a:endParaRPr kumimoji="1" lang="zh-CN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C8A64-0866-7F40-BC44-8F0F3D63D19B}"/>
              </a:ext>
            </a:extLst>
          </p:cNvPr>
          <p:cNvSpPr txBox="1"/>
          <p:nvPr/>
        </p:nvSpPr>
        <p:spPr>
          <a:xfrm>
            <a:off x="10759576" y="2893364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128</a:t>
            </a:r>
            <a:r>
              <a:rPr kumimoji="1" lang="zh-CN" altLang="en-US" dirty="0"/>
              <a:t> </a:t>
            </a:r>
            <a:r>
              <a:rPr kumimoji="1" lang="en-US" altLang="zh-CN" dirty="0"/>
              <a:t>TB</a:t>
            </a:r>
            <a:endParaRPr kumimoji="1"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9AD16E-6523-A041-8C82-90EC4E9F5139}"/>
              </a:ext>
            </a:extLst>
          </p:cNvPr>
          <p:cNvSpPr txBox="1"/>
          <p:nvPr/>
        </p:nvSpPr>
        <p:spPr>
          <a:xfrm>
            <a:off x="8593386" y="371878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虚拟地址空间</a:t>
            </a:r>
          </a:p>
        </p:txBody>
      </p:sp>
    </p:spTree>
    <p:extLst>
      <p:ext uri="{BB962C8B-B14F-4D97-AF65-F5344CB8AC3E}">
        <p14:creationId xmlns:p14="http://schemas.microsoft.com/office/powerpoint/2010/main" val="1390307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FAQ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9" y="1232876"/>
            <a:ext cx="6581189" cy="5030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为什么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位程序的指针有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位，但是虚拟地址空间只有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48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位？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在程序中，虚拟地址的确是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位的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实际硬件只使用地址的低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48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位，符号扩展到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64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一些处理器会检查虚拟地址的高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16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位是否是第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47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位的副本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如果不是则触发一般保护故障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位物理地址空间？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指硬件可支持的物理地址位数最大为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CPU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连向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DRAM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的地址线最多可以有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根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便于在未来支持内存容量的增加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根据物理内存的实际大小使用不同位数的物理地址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不用的高位设为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0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（不连线）即可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EF7488-80CA-AD47-9930-D3992B461E44}"/>
              </a:ext>
            </a:extLst>
          </p:cNvPr>
          <p:cNvSpPr/>
          <p:nvPr/>
        </p:nvSpPr>
        <p:spPr>
          <a:xfrm>
            <a:off x="8689415" y="1592834"/>
            <a:ext cx="2369125" cy="11554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Kernel 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93F204-93FF-5E47-BE4E-6BF9A4C2B817}"/>
              </a:ext>
            </a:extLst>
          </p:cNvPr>
          <p:cNvSpPr/>
          <p:nvPr/>
        </p:nvSpPr>
        <p:spPr>
          <a:xfrm>
            <a:off x="8689414" y="4546624"/>
            <a:ext cx="2369125" cy="11554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User 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17E15D-15A7-AF44-9BE6-92944E86CED0}"/>
              </a:ext>
            </a:extLst>
          </p:cNvPr>
          <p:cNvSpPr/>
          <p:nvPr/>
        </p:nvSpPr>
        <p:spPr>
          <a:xfrm>
            <a:off x="8689414" y="2748303"/>
            <a:ext cx="2369125" cy="179832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Noncanonical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Memory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A1786-6362-644A-A028-556E21C8D3EC}"/>
              </a:ext>
            </a:extLst>
          </p:cNvPr>
          <p:cNvSpPr txBox="1"/>
          <p:nvPr/>
        </p:nvSpPr>
        <p:spPr>
          <a:xfrm>
            <a:off x="6940627" y="5457339"/>
            <a:ext cx="1766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>
                <a:solidFill>
                  <a:schemeClr val="accent3"/>
                </a:solidFill>
              </a:rPr>
              <a:t>0000</a:t>
            </a:r>
            <a:r>
              <a:rPr kumimoji="1" lang="en-US" altLang="zh-CN" sz="1400" dirty="0"/>
              <a:t> 0000 0000 0000</a:t>
            </a:r>
            <a:endParaRPr kumimoji="1" lang="zh-CN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059567-F553-0F49-9C7C-7B0AE17B51D8}"/>
              </a:ext>
            </a:extLst>
          </p:cNvPr>
          <p:cNvSpPr txBox="1"/>
          <p:nvPr/>
        </p:nvSpPr>
        <p:spPr>
          <a:xfrm>
            <a:off x="7046425" y="4483601"/>
            <a:ext cx="16610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>
                <a:solidFill>
                  <a:schemeClr val="accent3"/>
                </a:solidFill>
              </a:rPr>
              <a:t>0000</a:t>
            </a:r>
            <a:r>
              <a:rPr kumimoji="1" lang="en-US" altLang="zh-CN" sz="1400" dirty="0"/>
              <a:t> 7FFF FFFF FFFF</a:t>
            </a:r>
            <a:endParaRPr kumimoji="1" lang="zh-CN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4EFAF0-2FB1-B742-8C6B-4971FE7B63EA}"/>
              </a:ext>
            </a:extLst>
          </p:cNvPr>
          <p:cNvSpPr txBox="1"/>
          <p:nvPr/>
        </p:nvSpPr>
        <p:spPr>
          <a:xfrm>
            <a:off x="7005191" y="2499863"/>
            <a:ext cx="1728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>
                <a:solidFill>
                  <a:schemeClr val="accent3"/>
                </a:solidFill>
              </a:rPr>
              <a:t>FFFF</a:t>
            </a:r>
            <a:r>
              <a:rPr kumimoji="1" lang="en-US" altLang="zh-CN" sz="1400" dirty="0"/>
              <a:t> 8000 0000 0000</a:t>
            </a:r>
            <a:endParaRPr kumimoji="1" lang="zh-CN" alt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A0CE27-BF49-6142-803B-5341D4C90BFA}"/>
              </a:ext>
            </a:extLst>
          </p:cNvPr>
          <p:cNvSpPr txBox="1"/>
          <p:nvPr/>
        </p:nvSpPr>
        <p:spPr>
          <a:xfrm>
            <a:off x="7094515" y="1562214"/>
            <a:ext cx="16129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400" dirty="0">
                <a:solidFill>
                  <a:schemeClr val="accent3"/>
                </a:solidFill>
              </a:rPr>
              <a:t>FFFF</a:t>
            </a:r>
            <a:r>
              <a:rPr kumimoji="1" lang="en-US" altLang="zh-CN" sz="1400" dirty="0"/>
              <a:t> FFFF FFFF FFFF</a:t>
            </a:r>
            <a:endParaRPr kumimoji="1" lang="zh-CN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2D19DF-46CF-A041-AE25-25A831D730C4}"/>
              </a:ext>
            </a:extLst>
          </p:cNvPr>
          <p:cNvSpPr txBox="1"/>
          <p:nvPr/>
        </p:nvSpPr>
        <p:spPr>
          <a:xfrm>
            <a:off x="11255337" y="1981154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128</a:t>
            </a:r>
            <a:r>
              <a:rPr kumimoji="1" lang="zh-CN" altLang="en-US" dirty="0"/>
              <a:t> </a:t>
            </a:r>
            <a:r>
              <a:rPr kumimoji="1" lang="en-US" altLang="zh-CN" dirty="0"/>
              <a:t>TB</a:t>
            </a:r>
            <a:endParaRPr kumimoji="1" lang="zh-CN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475ED2-7580-724E-BA96-F6FF5D6A08E3}"/>
              </a:ext>
            </a:extLst>
          </p:cNvPr>
          <p:cNvSpPr txBox="1"/>
          <p:nvPr/>
        </p:nvSpPr>
        <p:spPr>
          <a:xfrm>
            <a:off x="11255336" y="4939692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128</a:t>
            </a:r>
            <a:r>
              <a:rPr kumimoji="1" lang="zh-CN" altLang="en-US" dirty="0"/>
              <a:t> </a:t>
            </a:r>
            <a:r>
              <a:rPr kumimoji="1" lang="en-US" altLang="zh-CN" dirty="0"/>
              <a:t>TB</a:t>
            </a:r>
            <a:endParaRPr kumimoji="1"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E40FDF-FF85-9B41-BF19-AF66BF181599}"/>
              </a:ext>
            </a:extLst>
          </p:cNvPr>
          <p:cNvSpPr txBox="1"/>
          <p:nvPr/>
        </p:nvSpPr>
        <p:spPr>
          <a:xfrm>
            <a:off x="8338940" y="5827714"/>
            <a:ext cx="307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进程视角下的虚拟地址空间</a:t>
            </a:r>
          </a:p>
        </p:txBody>
      </p:sp>
    </p:spTree>
    <p:extLst>
      <p:ext uri="{BB962C8B-B14F-4D97-AF65-F5344CB8AC3E}">
        <p14:creationId xmlns:p14="http://schemas.microsoft.com/office/powerpoint/2010/main" val="3947661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7020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66A327-8C21-2741-B91F-6F9ECB1D97BF}"/>
              </a:ext>
            </a:extLst>
          </p:cNvPr>
          <p:cNvSpPr txBox="1"/>
          <p:nvPr/>
        </p:nvSpPr>
        <p:spPr>
          <a:xfrm>
            <a:off x="268438" y="1232876"/>
            <a:ext cx="2551506" cy="461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48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位虚拟地址空间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52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位物理地址空间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常规页大小：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4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KB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大小：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8</a:t>
            </a: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B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VA: 9 + 9 + 9 + 9 + 12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PA: 40 + 12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每个页表的每个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PTE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对应多大的连续虚拟内存片？</a:t>
            </a:r>
            <a:endParaRPr kumimoji="1" lang="en-US" altLang="zh-CN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只有一级页表需要常驻内存</a:t>
            </a:r>
          </a:p>
        </p:txBody>
      </p:sp>
      <p:sp>
        <p:nvSpPr>
          <p:cNvPr id="69" name="Text Box 381">
            <a:extLst>
              <a:ext uri="{FF2B5EF4-FFF2-40B4-BE49-F238E27FC236}">
                <a16:creationId xmlns:a16="http://schemas.microsoft.com/office/drawing/2014/main" id="{5CB46DD7-072F-6247-B80A-ED5096B5C8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2121" y="2540182"/>
            <a:ext cx="469842" cy="287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CR3</a:t>
            </a:r>
          </a:p>
        </p:txBody>
      </p:sp>
      <p:sp>
        <p:nvSpPr>
          <p:cNvPr id="70" name="Text Box 387">
            <a:extLst>
              <a:ext uri="{FF2B5EF4-FFF2-40B4-BE49-F238E27FC236}">
                <a16:creationId xmlns:a16="http://schemas.microsoft.com/office/drawing/2014/main" id="{AB5927BF-3858-D244-B859-39D052DB0D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0521" y="3797482"/>
            <a:ext cx="824431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 page</a:t>
            </a:r>
          </a:p>
        </p:txBody>
      </p:sp>
      <p:sp>
        <p:nvSpPr>
          <p:cNvPr id="71" name="Text Box 388">
            <a:extLst>
              <a:ext uri="{FF2B5EF4-FFF2-40B4-BE49-F238E27FC236}">
                <a16:creationId xmlns:a16="http://schemas.microsoft.com/office/drawing/2014/main" id="{83FFAAA6-ED57-7745-86A4-6C7ED5AA1D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7346" y="2754494"/>
            <a:ext cx="824431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 L1 PT</a:t>
            </a:r>
          </a:p>
        </p:txBody>
      </p:sp>
      <p:sp>
        <p:nvSpPr>
          <p:cNvPr id="72" name="Rectangle 395">
            <a:extLst>
              <a:ext uri="{FF2B5EF4-FFF2-40B4-BE49-F238E27FC236}">
                <a16:creationId xmlns:a16="http://schemas.microsoft.com/office/drawing/2014/main" id="{A287D357-3145-AC4A-B2F8-996F4C58CE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735409" y="1098732"/>
            <a:ext cx="1843087" cy="27305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VPO</a:t>
            </a:r>
          </a:p>
        </p:txBody>
      </p:sp>
      <p:sp>
        <p:nvSpPr>
          <p:cNvPr id="73" name="Text Box 399">
            <a:extLst>
              <a:ext uri="{FF2B5EF4-FFF2-40B4-BE49-F238E27FC236}">
                <a16:creationId xmlns:a16="http://schemas.microsoft.com/office/drawing/2014/main" id="{71265D82-3B3F-9448-9C09-E367B49425E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46759" y="879657"/>
            <a:ext cx="926535" cy="67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</p:txBody>
      </p:sp>
      <p:sp>
        <p:nvSpPr>
          <p:cNvPr id="74" name="Line 403">
            <a:extLst>
              <a:ext uri="{FF2B5EF4-FFF2-40B4-BE49-F238E27FC236}">
                <a16:creationId xmlns:a16="http://schemas.microsoft.com/office/drawing/2014/main" id="{12781BB8-B8CE-5448-98CF-7C1F770F6513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5721" y="3518082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5" name="Line 404">
            <a:extLst>
              <a:ext uri="{FF2B5EF4-FFF2-40B4-BE49-F238E27FC236}">
                <a16:creationId xmlns:a16="http://schemas.microsoft.com/office/drawing/2014/main" id="{ECC49EA4-3FB4-3748-8808-C0FF6AA83BDA}"/>
              </a:ext>
            </a:extLst>
          </p:cNvPr>
          <p:cNvSpPr>
            <a:spLocks noChangeShapeType="1"/>
          </p:cNvSpPr>
          <p:nvPr/>
        </p:nvSpPr>
        <p:spPr bwMode="auto">
          <a:xfrm>
            <a:off x="9000521" y="3518082"/>
            <a:ext cx="0" cy="18399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6" name="Line 406">
            <a:extLst>
              <a:ext uri="{FF2B5EF4-FFF2-40B4-BE49-F238E27FC236}">
                <a16:creationId xmlns:a16="http://schemas.microsoft.com/office/drawing/2014/main" id="{778B8471-79E7-634E-8258-D534E20DBC76}"/>
              </a:ext>
            </a:extLst>
          </p:cNvPr>
          <p:cNvSpPr>
            <a:spLocks noChangeShapeType="1"/>
          </p:cNvSpPr>
          <p:nvPr/>
        </p:nvSpPr>
        <p:spPr bwMode="auto">
          <a:xfrm>
            <a:off x="7706709" y="3543482"/>
            <a:ext cx="265112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7" name="Rectangle 382">
            <a:extLst>
              <a:ext uri="{FF2B5EF4-FFF2-40B4-BE49-F238E27FC236}">
                <a16:creationId xmlns:a16="http://schemas.microsoft.com/office/drawing/2014/main" id="{B1C4914E-AD9A-1344-9AE0-C641E2AF5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1821" y="2654482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8" name="Text Box 392">
            <a:extLst>
              <a:ext uri="{FF2B5EF4-FFF2-40B4-BE49-F238E27FC236}">
                <a16:creationId xmlns:a16="http://schemas.microsoft.com/office/drawing/2014/main" id="{C49733F2-47FB-4749-B1DB-35ED864164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0084" y="1868669"/>
            <a:ext cx="608339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L4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table</a:t>
            </a:r>
          </a:p>
        </p:txBody>
      </p:sp>
      <p:sp>
        <p:nvSpPr>
          <p:cNvPr id="79" name="Rectangle 405">
            <a:extLst>
              <a:ext uri="{FF2B5EF4-FFF2-40B4-BE49-F238E27FC236}">
                <a16:creationId xmlns:a16="http://schemas.microsoft.com/office/drawing/2014/main" id="{E960015E-FACE-8F4E-B1C6-0DA324F1C3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4996" y="3416482"/>
            <a:ext cx="758825" cy="2286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L4 PTE</a:t>
            </a:r>
          </a:p>
        </p:txBody>
      </p:sp>
      <p:sp>
        <p:nvSpPr>
          <p:cNvPr id="80" name="Line 407">
            <a:extLst>
              <a:ext uri="{FF2B5EF4-FFF2-40B4-BE49-F238E27FC236}">
                <a16:creationId xmlns:a16="http://schemas.microsoft.com/office/drawing/2014/main" id="{ACD7F2A1-E36B-7E43-8E66-085DE321B5CC}"/>
              </a:ext>
            </a:extLst>
          </p:cNvPr>
          <p:cNvSpPr>
            <a:spLocks noChangeShapeType="1"/>
          </p:cNvSpPr>
          <p:nvPr/>
        </p:nvSpPr>
        <p:spPr bwMode="auto">
          <a:xfrm>
            <a:off x="7706709" y="1371782"/>
            <a:ext cx="7937" cy="2168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1" name="Line 408">
            <a:extLst>
              <a:ext uri="{FF2B5EF4-FFF2-40B4-BE49-F238E27FC236}">
                <a16:creationId xmlns:a16="http://schemas.microsoft.com/office/drawing/2014/main" id="{749A33D4-B20B-D34A-A29F-3B3B23EBC12F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2421" y="1371782"/>
            <a:ext cx="0" cy="44370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2" name="Rectangle 409">
            <a:extLst>
              <a:ext uri="{FF2B5EF4-FFF2-40B4-BE49-F238E27FC236}">
                <a16:creationId xmlns:a16="http://schemas.microsoft.com/office/drawing/2014/main" id="{FC7E40EE-8DC1-5F42-995A-EE6D6AC5D6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82459" y="5808844"/>
            <a:ext cx="4495800" cy="287338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PPN</a:t>
            </a:r>
          </a:p>
        </p:txBody>
      </p:sp>
      <p:sp>
        <p:nvSpPr>
          <p:cNvPr id="83" name="Rectangle 410">
            <a:extLst>
              <a:ext uri="{FF2B5EF4-FFF2-40B4-BE49-F238E27FC236}">
                <a16:creationId xmlns:a16="http://schemas.microsoft.com/office/drawing/2014/main" id="{A9B40354-795D-6843-8A51-F78E7C38A1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78259" y="5808844"/>
            <a:ext cx="1874837" cy="287338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PPO</a:t>
            </a:r>
          </a:p>
        </p:txBody>
      </p:sp>
      <p:sp>
        <p:nvSpPr>
          <p:cNvPr id="84" name="Text Box 411">
            <a:extLst>
              <a:ext uri="{FF2B5EF4-FFF2-40B4-BE49-F238E27FC236}">
                <a16:creationId xmlns:a16="http://schemas.microsoft.com/office/drawing/2014/main" id="{353335EB-DF12-4B47-97C6-B187CEE07A8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258610" y="5599294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85" name="Text Box 412">
            <a:extLst>
              <a:ext uri="{FF2B5EF4-FFF2-40B4-BE49-F238E27FC236}">
                <a16:creationId xmlns:a16="http://schemas.microsoft.com/office/drawing/2014/main" id="{949B634C-98EA-D244-8CDA-AB9EB82BEB3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446310" y="5599294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12</a:t>
            </a:r>
          </a:p>
        </p:txBody>
      </p:sp>
      <p:sp>
        <p:nvSpPr>
          <p:cNvPr id="86" name="Text Box 413">
            <a:extLst>
              <a:ext uri="{FF2B5EF4-FFF2-40B4-BE49-F238E27FC236}">
                <a16:creationId xmlns:a16="http://schemas.microsoft.com/office/drawing/2014/main" id="{4742B3B6-AF7D-7549-8536-0A99888045A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46759" y="5611994"/>
            <a:ext cx="947825" cy="67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address</a:t>
            </a:r>
          </a:p>
        </p:txBody>
      </p:sp>
      <p:sp>
        <p:nvSpPr>
          <p:cNvPr id="87" name="Line 414">
            <a:extLst>
              <a:ext uri="{FF2B5EF4-FFF2-40B4-BE49-F238E27FC236}">
                <a16:creationId xmlns:a16="http://schemas.microsoft.com/office/drawing/2014/main" id="{568C9F6D-04C7-6345-9760-F28F0ACFD3E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71721" y="5359582"/>
            <a:ext cx="1828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8" name="Line 415">
            <a:extLst>
              <a:ext uri="{FF2B5EF4-FFF2-40B4-BE49-F238E27FC236}">
                <a16:creationId xmlns:a16="http://schemas.microsoft.com/office/drawing/2014/main" id="{AF8B9ADC-8FC3-704A-A2BB-624F72527E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1721" y="5357994"/>
            <a:ext cx="0" cy="4333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89" name="Text Box 416">
            <a:extLst>
              <a:ext uri="{FF2B5EF4-FFF2-40B4-BE49-F238E27FC236}">
                <a16:creationId xmlns:a16="http://schemas.microsoft.com/office/drawing/2014/main" id="{2643D34D-FDD3-C346-AA27-EA070F83E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35621" y="2946582"/>
            <a:ext cx="1148438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Offset into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physical and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page</a:t>
            </a:r>
          </a:p>
        </p:txBody>
      </p:sp>
      <p:sp>
        <p:nvSpPr>
          <p:cNvPr id="90" name="Rectangle 417">
            <a:extLst>
              <a:ext uri="{FF2B5EF4-FFF2-40B4-BE49-F238E27FC236}">
                <a16:creationId xmlns:a16="http://schemas.microsoft.com/office/drawing/2014/main" id="{D9C07BFF-D177-7B42-A8D0-173E4E76BF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79534" y="1092382"/>
            <a:ext cx="1277937" cy="280987"/>
          </a:xfrm>
          <a:prstGeom prst="rect">
            <a:avLst/>
          </a:prstGeom>
          <a:solidFill>
            <a:srgbClr val="E6E6E6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3</a:t>
            </a:r>
          </a:p>
        </p:txBody>
      </p:sp>
      <p:sp>
        <p:nvSpPr>
          <p:cNvPr id="91" name="Rectangle 418">
            <a:extLst>
              <a:ext uri="{FF2B5EF4-FFF2-40B4-BE49-F238E27FC236}">
                <a16:creationId xmlns:a16="http://schemas.microsoft.com/office/drawing/2014/main" id="{9F366E59-97DC-B044-9FCB-DFFEFCC1BE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457471" y="1098732"/>
            <a:ext cx="1277938" cy="27305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4</a:t>
            </a:r>
          </a:p>
        </p:txBody>
      </p:sp>
      <p:sp>
        <p:nvSpPr>
          <p:cNvPr id="92" name="Rectangle 419">
            <a:extLst>
              <a:ext uri="{FF2B5EF4-FFF2-40B4-BE49-F238E27FC236}">
                <a16:creationId xmlns:a16="http://schemas.microsoft.com/office/drawing/2014/main" id="{A09D303A-BE81-F14E-B580-A9B9BDBBAC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7946" y="1092382"/>
            <a:ext cx="1277938" cy="280987"/>
          </a:xfrm>
          <a:prstGeom prst="rect">
            <a:avLst/>
          </a:prstGeom>
          <a:solidFill>
            <a:srgbClr val="DBF2D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2</a:t>
            </a:r>
          </a:p>
        </p:txBody>
      </p:sp>
      <p:sp>
        <p:nvSpPr>
          <p:cNvPr id="93" name="Rectangle 420">
            <a:extLst>
              <a:ext uri="{FF2B5EF4-FFF2-40B4-BE49-F238E27FC236}">
                <a16:creationId xmlns:a16="http://schemas.microsoft.com/office/drawing/2014/main" id="{B5E23B21-ED5A-0446-B30A-2D3CBA430E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630009" y="1090794"/>
            <a:ext cx="1277937" cy="280988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VPN 1</a:t>
            </a:r>
          </a:p>
        </p:txBody>
      </p:sp>
      <p:sp>
        <p:nvSpPr>
          <p:cNvPr id="94" name="Line 430">
            <a:extLst>
              <a:ext uri="{FF2B5EF4-FFF2-40B4-BE49-F238E27FC236}">
                <a16:creationId xmlns:a16="http://schemas.microsoft.com/office/drawing/2014/main" id="{15F0FF45-FC9E-3B4F-912E-34A2F48A298C}"/>
              </a:ext>
            </a:extLst>
          </p:cNvPr>
          <p:cNvSpPr>
            <a:spLocks noChangeShapeType="1"/>
          </p:cNvSpPr>
          <p:nvPr/>
        </p:nvSpPr>
        <p:spPr bwMode="auto">
          <a:xfrm>
            <a:off x="7435246" y="3540307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5" name="Line 431">
            <a:extLst>
              <a:ext uri="{FF2B5EF4-FFF2-40B4-BE49-F238E27FC236}">
                <a16:creationId xmlns:a16="http://schemas.microsoft.com/office/drawing/2014/main" id="{1B82D818-7E85-E944-8E2C-36D937B8644D}"/>
              </a:ext>
            </a:extLst>
          </p:cNvPr>
          <p:cNvSpPr>
            <a:spLocks noChangeShapeType="1"/>
          </p:cNvSpPr>
          <p:nvPr/>
        </p:nvSpPr>
        <p:spPr bwMode="auto">
          <a:xfrm>
            <a:off x="7614634" y="2659244"/>
            <a:ext cx="9525" cy="881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6" name="Line 432">
            <a:extLst>
              <a:ext uri="{FF2B5EF4-FFF2-40B4-BE49-F238E27FC236}">
                <a16:creationId xmlns:a16="http://schemas.microsoft.com/office/drawing/2014/main" id="{CB04F641-7426-7949-B72D-B7FE8C0C7C0A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4159" y="2659244"/>
            <a:ext cx="344487" cy="47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7" name="Rectangle 435">
            <a:extLst>
              <a:ext uri="{FF2B5EF4-FFF2-40B4-BE49-F238E27FC236}">
                <a16:creationId xmlns:a16="http://schemas.microsoft.com/office/drawing/2014/main" id="{2058DD09-43A1-774B-ACAF-058B309052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5471" y="2664007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8" name="Text Box 437">
            <a:extLst>
              <a:ext uri="{FF2B5EF4-FFF2-40B4-BE49-F238E27FC236}">
                <a16:creationId xmlns:a16="http://schemas.microsoft.com/office/drawing/2014/main" id="{A978D564-7138-0241-A57C-B4A32FC116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9734" y="1868669"/>
            <a:ext cx="1148087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L3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middle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</a:p>
        </p:txBody>
      </p:sp>
      <p:sp>
        <p:nvSpPr>
          <p:cNvPr id="99" name="Rectangle 438">
            <a:extLst>
              <a:ext uri="{FF2B5EF4-FFF2-40B4-BE49-F238E27FC236}">
                <a16:creationId xmlns:a16="http://schemas.microsoft.com/office/drawing/2014/main" id="{F89835E6-4E59-6042-8469-1B56AE3F5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8646" y="3426007"/>
            <a:ext cx="758825" cy="228600"/>
          </a:xfrm>
          <a:prstGeom prst="rect">
            <a:avLst/>
          </a:prstGeom>
          <a:solidFill>
            <a:srgbClr val="E6E6E6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L3 PTE</a:t>
            </a:r>
          </a:p>
        </p:txBody>
      </p:sp>
      <p:sp>
        <p:nvSpPr>
          <p:cNvPr id="100" name="Line 439">
            <a:extLst>
              <a:ext uri="{FF2B5EF4-FFF2-40B4-BE49-F238E27FC236}">
                <a16:creationId xmlns:a16="http://schemas.microsoft.com/office/drawing/2014/main" id="{A37B8A81-610E-5C4C-94FC-A81EA3643DF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27184" y="1381307"/>
            <a:ext cx="11112" cy="2159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1" name="Line 440">
            <a:extLst>
              <a:ext uri="{FF2B5EF4-FFF2-40B4-BE49-F238E27FC236}">
                <a16:creationId xmlns:a16="http://schemas.microsoft.com/office/drawing/2014/main" id="{7E8AFF2C-7318-0948-9B56-552213E4866F}"/>
              </a:ext>
            </a:extLst>
          </p:cNvPr>
          <p:cNvSpPr>
            <a:spLocks noChangeShapeType="1"/>
          </p:cNvSpPr>
          <p:nvPr/>
        </p:nvSpPr>
        <p:spPr bwMode="auto">
          <a:xfrm>
            <a:off x="6438296" y="3546657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2" name="Line 444">
            <a:extLst>
              <a:ext uri="{FF2B5EF4-FFF2-40B4-BE49-F238E27FC236}">
                <a16:creationId xmlns:a16="http://schemas.microsoft.com/office/drawing/2014/main" id="{F62CFB83-E42C-6F42-A383-A11A68C3CB9A}"/>
              </a:ext>
            </a:extLst>
          </p:cNvPr>
          <p:cNvSpPr>
            <a:spLocks noChangeShapeType="1"/>
          </p:cNvSpPr>
          <p:nvPr/>
        </p:nvSpPr>
        <p:spPr bwMode="auto">
          <a:xfrm>
            <a:off x="6139846" y="3545069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3" name="Line 445">
            <a:extLst>
              <a:ext uri="{FF2B5EF4-FFF2-40B4-BE49-F238E27FC236}">
                <a16:creationId xmlns:a16="http://schemas.microsoft.com/office/drawing/2014/main" id="{1FC2D733-05F9-F448-8137-E0809177BC6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0821" y="2662419"/>
            <a:ext cx="0" cy="881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4" name="Rectangle 447">
            <a:extLst>
              <a:ext uri="{FF2B5EF4-FFF2-40B4-BE49-F238E27FC236}">
                <a16:creationId xmlns:a16="http://schemas.microsoft.com/office/drawing/2014/main" id="{4F1A3C13-30EF-EC4B-82B9-0732BD116C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0071" y="2664007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5" name="Text Box 449">
            <a:extLst>
              <a:ext uri="{FF2B5EF4-FFF2-40B4-BE49-F238E27FC236}">
                <a16:creationId xmlns:a16="http://schemas.microsoft.com/office/drawing/2014/main" id="{84D1DAC2-EF09-224A-8238-3D39230B42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9048" y="1868669"/>
            <a:ext cx="1030730" cy="8007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upper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</a:p>
        </p:txBody>
      </p:sp>
      <p:sp>
        <p:nvSpPr>
          <p:cNvPr id="106" name="Rectangle 450">
            <a:extLst>
              <a:ext uri="{FF2B5EF4-FFF2-40B4-BE49-F238E27FC236}">
                <a16:creationId xmlns:a16="http://schemas.microsoft.com/office/drawing/2014/main" id="{5303F358-41AE-2244-9F59-76169A95F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3246" y="3426007"/>
            <a:ext cx="758825" cy="228600"/>
          </a:xfrm>
          <a:prstGeom prst="rect">
            <a:avLst/>
          </a:prstGeom>
          <a:solidFill>
            <a:srgbClr val="DBF2D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 PTE</a:t>
            </a:r>
          </a:p>
        </p:txBody>
      </p:sp>
      <p:sp>
        <p:nvSpPr>
          <p:cNvPr id="107" name="Line 451">
            <a:extLst>
              <a:ext uri="{FF2B5EF4-FFF2-40B4-BE49-F238E27FC236}">
                <a16:creationId xmlns:a16="http://schemas.microsoft.com/office/drawing/2014/main" id="{75609A16-128E-AC46-B598-D8D51917B25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2896" y="1381307"/>
            <a:ext cx="0" cy="21478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8" name="Line 452">
            <a:extLst>
              <a:ext uri="{FF2B5EF4-FFF2-40B4-BE49-F238E27FC236}">
                <a16:creationId xmlns:a16="http://schemas.microsoft.com/office/drawing/2014/main" id="{C1F9D3C9-3988-2847-8FB5-2EC2DA17A8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2896" y="3540307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9" name="Line 456">
            <a:extLst>
              <a:ext uri="{FF2B5EF4-FFF2-40B4-BE49-F238E27FC236}">
                <a16:creationId xmlns:a16="http://schemas.microsoft.com/office/drawing/2014/main" id="{95A1324A-F81C-4942-98A3-F79DC0B1745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63496" y="3540307"/>
            <a:ext cx="1793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0" name="Rectangle 459">
            <a:extLst>
              <a:ext uri="{FF2B5EF4-FFF2-40B4-BE49-F238E27FC236}">
                <a16:creationId xmlns:a16="http://schemas.microsoft.com/office/drawing/2014/main" id="{B3641125-9A82-B049-8578-FF1EB2378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3721" y="2664007"/>
            <a:ext cx="762000" cy="1600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1" name="Text Box 461">
            <a:extLst>
              <a:ext uri="{FF2B5EF4-FFF2-40B4-BE49-F238E27FC236}">
                <a16:creationId xmlns:a16="http://schemas.microsoft.com/office/drawing/2014/main" id="{A49F30D8-0C78-B146-A1F0-60B380F3AB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0684" y="1868669"/>
            <a:ext cx="1105044" cy="804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 PT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Page global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directory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</a:endParaRPr>
          </a:p>
        </p:txBody>
      </p:sp>
      <p:sp>
        <p:nvSpPr>
          <p:cNvPr id="112" name="Rectangle 462">
            <a:extLst>
              <a:ext uri="{FF2B5EF4-FFF2-40B4-BE49-F238E27FC236}">
                <a16:creationId xmlns:a16="http://schemas.microsoft.com/office/drawing/2014/main" id="{64780FEB-B565-3D45-BCC9-D6CDF6934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6896" y="3426007"/>
            <a:ext cx="758825" cy="2286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L1 PTE</a:t>
            </a:r>
          </a:p>
        </p:txBody>
      </p:sp>
      <p:sp>
        <p:nvSpPr>
          <p:cNvPr id="113" name="Line 463">
            <a:extLst>
              <a:ext uri="{FF2B5EF4-FFF2-40B4-BE49-F238E27FC236}">
                <a16:creationId xmlns:a16="http://schemas.microsoft.com/office/drawing/2014/main" id="{72FC4918-47D4-2046-AB18-8A9A0167D64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53846" y="1381307"/>
            <a:ext cx="12700" cy="21478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4" name="Line 464">
            <a:extLst>
              <a:ext uri="{FF2B5EF4-FFF2-40B4-BE49-F238E27FC236}">
                <a16:creationId xmlns:a16="http://schemas.microsoft.com/office/drawing/2014/main" id="{03F2E3C1-7A6D-524C-A69B-A6CF6BADF9A8}"/>
              </a:ext>
            </a:extLst>
          </p:cNvPr>
          <p:cNvSpPr>
            <a:spLocks noChangeShapeType="1"/>
          </p:cNvSpPr>
          <p:nvPr/>
        </p:nvSpPr>
        <p:spPr bwMode="auto">
          <a:xfrm>
            <a:off x="3866546" y="3533957"/>
            <a:ext cx="2571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5" name="Line 467">
            <a:extLst>
              <a:ext uri="{FF2B5EF4-FFF2-40B4-BE49-F238E27FC236}">
                <a16:creationId xmlns:a16="http://schemas.microsoft.com/office/drawing/2014/main" id="{07912804-F773-1241-90AA-8C23189A7EA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88696" y="2679882"/>
            <a:ext cx="822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6" name="Text Box 471">
            <a:extLst>
              <a:ext uri="{FF2B5EF4-FFF2-40B4-BE49-F238E27FC236}">
                <a16:creationId xmlns:a16="http://schemas.microsoft.com/office/drawing/2014/main" id="{9F050273-3759-6C4C-A2FF-FF782A57ABA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529697" y="2468744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17" name="Text Box 473">
            <a:extLst>
              <a:ext uri="{FF2B5EF4-FFF2-40B4-BE49-F238E27FC236}">
                <a16:creationId xmlns:a16="http://schemas.microsoft.com/office/drawing/2014/main" id="{C4E08B64-AE19-6243-8D97-61FFDE26CD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0796" y="2570344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18" name="Line 457">
            <a:extLst>
              <a:ext uri="{FF2B5EF4-FFF2-40B4-BE49-F238E27FC236}">
                <a16:creationId xmlns:a16="http://schemas.microsoft.com/office/drawing/2014/main" id="{1B859D80-82CC-E146-9312-77C2423DD096}"/>
              </a:ext>
            </a:extLst>
          </p:cNvPr>
          <p:cNvSpPr>
            <a:spLocks noChangeShapeType="1"/>
          </p:cNvSpPr>
          <p:nvPr/>
        </p:nvSpPr>
        <p:spPr bwMode="auto">
          <a:xfrm>
            <a:off x="5042884" y="2662419"/>
            <a:ext cx="0" cy="8778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19" name="Line 458">
            <a:extLst>
              <a:ext uri="{FF2B5EF4-FFF2-40B4-BE49-F238E27FC236}">
                <a16:creationId xmlns:a16="http://schemas.microsoft.com/office/drawing/2014/main" id="{D546EB76-873E-7C47-A8B8-7AF15B2A799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52409" y="2664007"/>
            <a:ext cx="344487" cy="47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0" name="Text Box 476">
            <a:extLst>
              <a:ext uri="{FF2B5EF4-FFF2-40B4-BE49-F238E27FC236}">
                <a16:creationId xmlns:a16="http://schemas.microsoft.com/office/drawing/2014/main" id="{9C8267B1-13A4-8D4D-A407-4FD3A6ABF86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060047" y="2432232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1" name="Text Box 477">
            <a:extLst>
              <a:ext uri="{FF2B5EF4-FFF2-40B4-BE49-F238E27FC236}">
                <a16:creationId xmlns:a16="http://schemas.microsoft.com/office/drawing/2014/main" id="{89DB8D72-688E-7645-A734-C0CC22988D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9084" y="2533832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2" name="Line 446">
            <a:extLst>
              <a:ext uri="{FF2B5EF4-FFF2-40B4-BE49-F238E27FC236}">
                <a16:creationId xmlns:a16="http://schemas.microsoft.com/office/drawing/2014/main" id="{70F715BF-C21B-F747-B2DF-815B8572C109}"/>
              </a:ext>
            </a:extLst>
          </p:cNvPr>
          <p:cNvSpPr>
            <a:spLocks noChangeShapeType="1"/>
          </p:cNvSpPr>
          <p:nvPr/>
        </p:nvSpPr>
        <p:spPr bwMode="auto">
          <a:xfrm>
            <a:off x="6319234" y="2662419"/>
            <a:ext cx="392112" cy="127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3" name="Text Box 479">
            <a:extLst>
              <a:ext uri="{FF2B5EF4-FFF2-40B4-BE49-F238E27FC236}">
                <a16:creationId xmlns:a16="http://schemas.microsoft.com/office/drawing/2014/main" id="{5CE1D1BE-25BA-4546-A441-B23FC9D0A3C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380847" y="2451282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4" name="Text Box 480">
            <a:extLst>
              <a:ext uri="{FF2B5EF4-FFF2-40B4-BE49-F238E27FC236}">
                <a16:creationId xmlns:a16="http://schemas.microsoft.com/office/drawing/2014/main" id="{87F8792B-F66E-F84F-9508-13674BE3B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7184" y="2552882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5" name="Text Box 482">
            <a:extLst>
              <a:ext uri="{FF2B5EF4-FFF2-40B4-BE49-F238E27FC236}">
                <a16:creationId xmlns:a16="http://schemas.microsoft.com/office/drawing/2014/main" id="{F99A93B4-D737-7F46-8427-4E20A587890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655610" y="2427469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6" name="Text Box 483">
            <a:extLst>
              <a:ext uri="{FF2B5EF4-FFF2-40B4-BE49-F238E27FC236}">
                <a16:creationId xmlns:a16="http://schemas.microsoft.com/office/drawing/2014/main" id="{0107D6FA-2882-904E-805D-B9187275AD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4646" y="2529069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7" name="Text Box 485">
            <a:extLst>
              <a:ext uri="{FF2B5EF4-FFF2-40B4-BE49-F238E27FC236}">
                <a16:creationId xmlns:a16="http://schemas.microsoft.com/office/drawing/2014/main" id="{09DE0BEC-CEAF-7E4C-8224-903BBA033FF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801660" y="5132569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40</a:t>
            </a:r>
          </a:p>
        </p:txBody>
      </p:sp>
      <p:sp>
        <p:nvSpPr>
          <p:cNvPr id="128" name="Text Box 486">
            <a:extLst>
              <a:ext uri="{FF2B5EF4-FFF2-40B4-BE49-F238E27FC236}">
                <a16:creationId xmlns:a16="http://schemas.microsoft.com/office/drawing/2014/main" id="{59AA7952-CE51-0043-B1DF-4199F811D0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0696" y="5221469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29" name="Text Box 488">
            <a:extLst>
              <a:ext uri="{FF2B5EF4-FFF2-40B4-BE49-F238E27FC236}">
                <a16:creationId xmlns:a16="http://schemas.microsoft.com/office/drawing/2014/main" id="{CD188F35-0237-2246-BE34-178E115C81C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181322" y="3240269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12</a:t>
            </a:r>
          </a:p>
        </p:txBody>
      </p:sp>
      <p:sp>
        <p:nvSpPr>
          <p:cNvPr id="130" name="Text Box 489">
            <a:extLst>
              <a:ext uri="{FF2B5EF4-FFF2-40B4-BE49-F238E27FC236}">
                <a16:creationId xmlns:a16="http://schemas.microsoft.com/office/drawing/2014/main" id="{D237516F-2CA0-0042-9D69-9377341727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21296" y="3229157"/>
            <a:ext cx="261610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/</a:t>
            </a:r>
          </a:p>
        </p:txBody>
      </p:sp>
      <p:sp>
        <p:nvSpPr>
          <p:cNvPr id="135" name="Text Box 394">
            <a:extLst>
              <a:ext uri="{FF2B5EF4-FFF2-40B4-BE49-F238E27FC236}">
                <a16:creationId xmlns:a16="http://schemas.microsoft.com/office/drawing/2014/main" id="{51BD760F-022F-F048-B78E-9A350F546F3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439237" y="845385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6" name="Text Box 396">
            <a:extLst>
              <a:ext uri="{FF2B5EF4-FFF2-40B4-BE49-F238E27FC236}">
                <a16:creationId xmlns:a16="http://schemas.microsoft.com/office/drawing/2014/main" id="{5C9841A8-69AA-E04D-AFD9-BAE7B2A2592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991937" y="854910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7" name="Text Box 397">
            <a:extLst>
              <a:ext uri="{FF2B5EF4-FFF2-40B4-BE49-F238E27FC236}">
                <a16:creationId xmlns:a16="http://schemas.microsoft.com/office/drawing/2014/main" id="{F3364DE6-1DE2-DF4B-94BD-1CA1379F330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521717" y="854910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12</a:t>
            </a:r>
          </a:p>
        </p:txBody>
      </p:sp>
      <p:sp>
        <p:nvSpPr>
          <p:cNvPr id="138" name="Text Box 465">
            <a:extLst>
              <a:ext uri="{FF2B5EF4-FFF2-40B4-BE49-F238E27FC236}">
                <a16:creationId xmlns:a16="http://schemas.microsoft.com/office/drawing/2014/main" id="{89533DE9-56E0-6B4B-89EE-C4A8A34B510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696537" y="845385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39" name="Text Box 466">
            <a:extLst>
              <a:ext uri="{FF2B5EF4-FFF2-40B4-BE49-F238E27FC236}">
                <a16:creationId xmlns:a16="http://schemas.microsoft.com/office/drawing/2014/main" id="{EE6701B1-7721-7E46-BBFD-F4EFB5BCA15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105737" y="845385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9</a:t>
            </a:r>
          </a:p>
        </p:txBody>
      </p:sp>
      <p:sp>
        <p:nvSpPr>
          <p:cNvPr id="140" name="Text Box 505">
            <a:extLst>
              <a:ext uri="{FF2B5EF4-FFF2-40B4-BE49-F238E27FC236}">
                <a16:creationId xmlns:a16="http://schemas.microsoft.com/office/drawing/2014/main" id="{78633E5E-3AAD-BA4B-937A-AF8217AC6A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84385" y="4279844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512 GB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141" name="Text Box 507">
            <a:extLst>
              <a:ext uri="{FF2B5EF4-FFF2-40B4-BE49-F238E27FC236}">
                <a16:creationId xmlns:a16="http://schemas.microsoft.com/office/drawing/2014/main" id="{E54012F6-6B6C-1342-8F5C-EE0879128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5971" y="4292645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1 GB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142" name="Text Box 508">
            <a:extLst>
              <a:ext uri="{FF2B5EF4-FFF2-40B4-BE49-F238E27FC236}">
                <a16:creationId xmlns:a16="http://schemas.microsoft.com/office/drawing/2014/main" id="{4514B89D-5E87-4C40-A1C3-BB9DDCA31E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79784" y="4279844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2 MB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143" name="Text Box 509">
            <a:extLst>
              <a:ext uri="{FF2B5EF4-FFF2-40B4-BE49-F238E27FC236}">
                <a16:creationId xmlns:a16="http://schemas.microsoft.com/office/drawing/2014/main" id="{CFE94A3B-D314-0047-A892-8ECDD999E8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5659" y="4279844"/>
            <a:ext cx="1019175" cy="7386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4 KB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region </a:t>
            </a:r>
          </a:p>
          <a:p>
            <a:pPr marL="457200" marR="0" lvl="0" indent="-45720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per entry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9F943C-16CE-9145-96CC-164967F2D49B}"/>
              </a:ext>
            </a:extLst>
          </p:cNvPr>
          <p:cNvSpPr txBox="1"/>
          <p:nvPr/>
        </p:nvSpPr>
        <p:spPr>
          <a:xfrm>
            <a:off x="8753311" y="2197307"/>
            <a:ext cx="1175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i="1" dirty="0">
                <a:solidFill>
                  <a:schemeClr val="accent6"/>
                </a:solidFill>
              </a:rPr>
              <a:t>Page</a:t>
            </a:r>
            <a:r>
              <a:rPr kumimoji="1" lang="zh-CN" altLang="en-US" b="1" i="1" dirty="0">
                <a:solidFill>
                  <a:schemeClr val="accent6"/>
                </a:solidFill>
              </a:rPr>
              <a:t> </a:t>
            </a:r>
            <a:r>
              <a:rPr kumimoji="1" lang="en-US" altLang="zh-CN" b="1" i="1" dirty="0">
                <a:solidFill>
                  <a:schemeClr val="accent6"/>
                </a:solidFill>
              </a:rPr>
              <a:t>walk</a:t>
            </a:r>
            <a:endParaRPr kumimoji="1" lang="zh-CN" altLang="en-US" b="1" i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45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 animBg="1"/>
      <p:bldP spid="73" grpId="0"/>
      <p:bldP spid="74" grpId="0" animBg="1"/>
      <p:bldP spid="75" grpId="0" animBg="1"/>
      <p:bldP spid="76" grpId="0" animBg="1"/>
      <p:bldP spid="77" grpId="0" animBg="1"/>
      <p:bldP spid="78" grpId="0"/>
      <p:bldP spid="79" grpId="0" animBg="1"/>
      <p:bldP spid="80" grpId="0" animBg="1"/>
      <p:bldP spid="81" grpId="0" animBg="1"/>
      <p:bldP spid="82" grpId="0" animBg="1"/>
      <p:bldP spid="83" grpId="0" animBg="1"/>
      <p:bldP spid="84" grpId="0"/>
      <p:bldP spid="85" grpId="0"/>
      <p:bldP spid="86" grpId="0"/>
      <p:bldP spid="87" grpId="0" animBg="1"/>
      <p:bldP spid="88" grpId="0" animBg="1"/>
      <p:bldP spid="89" grpId="0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/>
      <p:bldP spid="106" grpId="0" animBg="1"/>
      <p:bldP spid="107" grpId="0" animBg="1"/>
      <p:bldP spid="108" grpId="0" animBg="1"/>
      <p:bldP spid="109" grpId="0" animBg="1"/>
      <p:bldP spid="112" grpId="0" animBg="1"/>
      <p:bldP spid="113" grpId="0" animBg="1"/>
      <p:bldP spid="114" grpId="0" animBg="1"/>
      <p:bldP spid="118" grpId="0" animBg="1"/>
      <p:bldP spid="119" grpId="0" animBg="1"/>
      <p:bldP spid="120" grpId="0"/>
      <p:bldP spid="121" grpId="0"/>
      <p:bldP spid="122" grpId="0" animBg="1"/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135" grpId="0"/>
      <p:bldP spid="136" grpId="0"/>
      <p:bldP spid="137" grpId="0"/>
      <p:bldP spid="138" grpId="0"/>
      <p:bldP spid="139" grpId="0"/>
      <p:bldP spid="140" grpId="0"/>
      <p:bldP spid="141" grpId="0"/>
      <p:bldP spid="142" grpId="0"/>
      <p:bldP spid="143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7020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96B51C-15C3-744C-A3DE-A1914A6084F5}"/>
              </a:ext>
            </a:extLst>
          </p:cNvPr>
          <p:cNvGrpSpPr/>
          <p:nvPr/>
        </p:nvGrpSpPr>
        <p:grpSpPr>
          <a:xfrm>
            <a:off x="348973" y="1783687"/>
            <a:ext cx="2892956" cy="3187933"/>
            <a:chOff x="386259" y="1625136"/>
            <a:chExt cx="3584402" cy="4081551"/>
          </a:xfrm>
        </p:grpSpPr>
        <p:sp>
          <p:nvSpPr>
            <p:cNvPr id="7" name="Rounded Rectangle 27">
              <a:extLst>
                <a:ext uri="{FF2B5EF4-FFF2-40B4-BE49-F238E27FC236}">
                  <a16:creationId xmlns:a16="http://schemas.microsoft.com/office/drawing/2014/main" id="{5605038B-FBCB-7B41-9A66-A6ED464CB4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53960" y="2071865"/>
              <a:ext cx="1601788" cy="1219200"/>
            </a:xfrm>
            <a:prstGeom prst="roundRect">
              <a:avLst>
                <a:gd name="adj" fmla="val 16667"/>
              </a:avLst>
            </a:prstGeom>
            <a:noFill/>
            <a:ln w="444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ct val="65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75000"/>
                <a:buFont typeface="Monotype Sorts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100000"/>
                <a:buChar char="-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1800">
                <a:solidFill>
                  <a:srgbClr val="000000"/>
                </a:solidFill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8" name="Rounded Rectangle 27">
              <a:extLst>
                <a:ext uri="{FF2B5EF4-FFF2-40B4-BE49-F238E27FC236}">
                  <a16:creationId xmlns:a16="http://schemas.microsoft.com/office/drawing/2014/main" id="{0350F6FE-E761-3E44-BEA4-F318B2BFAF7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2308160" y="2095676"/>
              <a:ext cx="1601788" cy="1219200"/>
            </a:xfrm>
            <a:prstGeom prst="roundRect">
              <a:avLst>
                <a:gd name="adj" fmla="val 16667"/>
              </a:avLst>
            </a:prstGeom>
            <a:noFill/>
            <a:ln w="444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ct val="65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75000"/>
                <a:buFont typeface="Monotype Sorts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100000"/>
                <a:buChar char="-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1800">
                <a:solidFill>
                  <a:srgbClr val="000000"/>
                </a:solidFill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grpSp>
          <p:nvGrpSpPr>
            <p:cNvPr id="9" name="그룹 10">
              <a:extLst>
                <a:ext uri="{FF2B5EF4-FFF2-40B4-BE49-F238E27FC236}">
                  <a16:creationId xmlns:a16="http://schemas.microsoft.com/office/drawing/2014/main" id="{F288E247-EC10-8548-BB30-90EC08435F48}"/>
                </a:ext>
              </a:extLst>
            </p:cNvPr>
            <p:cNvGrpSpPr/>
            <p:nvPr/>
          </p:nvGrpSpPr>
          <p:grpSpPr>
            <a:xfrm>
              <a:off x="645254" y="3895897"/>
              <a:ext cx="1219200" cy="1601788"/>
              <a:chOff x="906463" y="2564178"/>
              <a:chExt cx="1219200" cy="1601788"/>
            </a:xfrm>
          </p:grpSpPr>
          <p:sp>
            <p:nvSpPr>
              <p:cNvPr id="13" name="Rounded Rectangle 27">
                <a:extLst>
                  <a:ext uri="{FF2B5EF4-FFF2-40B4-BE49-F238E27FC236}">
                    <a16:creationId xmlns:a16="http://schemas.microsoft.com/office/drawing/2014/main" id="{DB41E23C-306B-AC41-9CDE-D678D7B0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715169" y="2755472"/>
                <a:ext cx="1601788" cy="1219200"/>
              </a:xfrm>
              <a:prstGeom prst="roundRect">
                <a:avLst>
                  <a:gd name="adj" fmla="val 16667"/>
                </a:avLst>
              </a:prstGeom>
              <a:noFill/>
              <a:ln w="4445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ct val="65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40000"/>
                  </a:spcBef>
                  <a:buClr>
                    <a:schemeClr val="accent1"/>
                  </a:buClr>
                  <a:buSzPct val="75000"/>
                  <a:buFont typeface="Monotype Sorts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5000"/>
                  </a:lnSpc>
                  <a:spcBef>
                    <a:spcPct val="40000"/>
                  </a:spcBef>
                  <a:buClr>
                    <a:schemeClr val="accent1"/>
                  </a:buClr>
                  <a:buSzPct val="100000"/>
                  <a:buChar char="-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defTabSz="914400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endParaRPr lang="en-US" altLang="en-US" sz="1800">
                  <a:solidFill>
                    <a:srgbClr val="000000"/>
                  </a:solidFill>
                  <a:ea typeface="ＭＳ Ｐゴシック" panose="020B0600070205080204" pitchFamily="34" charset="-128"/>
                  <a:cs typeface="Arial" panose="020B06040202020202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930A664-0520-3A4A-8936-0F24E54038F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19792" y="3172155"/>
                <a:ext cx="1205871" cy="433455"/>
              </a:xfrm>
              <a:prstGeom prst="rect">
                <a:avLst/>
              </a:prstGeom>
              <a:solidFill>
                <a:srgbClr val="C0C0C0">
                  <a:alpha val="54117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ct val="65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40000"/>
                  </a:spcBef>
                  <a:buClr>
                    <a:schemeClr val="accent1"/>
                  </a:buClr>
                  <a:buSzPct val="75000"/>
                  <a:buFont typeface="Monotype Sorts" pitchFamily="2" charset="2"/>
                  <a:buChar char="l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5000"/>
                  </a:lnSpc>
                  <a:spcBef>
                    <a:spcPct val="40000"/>
                  </a:spcBef>
                  <a:buClr>
                    <a:schemeClr val="accent1"/>
                  </a:buClr>
                  <a:buSzPct val="100000"/>
                  <a:buChar char="-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defTabSz="914400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  <a:defRPr/>
                </a:pPr>
                <a:r>
                  <a:rPr lang="en-US" altLang="en-US" sz="1600" b="1" dirty="0">
                    <a:solidFill>
                      <a:srgbClr val="FFFFFF"/>
                    </a:solidFill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CORE 2</a:t>
                </a:r>
              </a:p>
            </p:txBody>
          </p:sp>
        </p:grpSp>
        <p:sp>
          <p:nvSpPr>
            <p:cNvPr id="10" name="Rounded Rectangle 27">
              <a:extLst>
                <a:ext uri="{FF2B5EF4-FFF2-40B4-BE49-F238E27FC236}">
                  <a16:creationId xmlns:a16="http://schemas.microsoft.com/office/drawing/2014/main" id="{45F9251B-CA05-5B46-948B-F14298ABFB8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2308160" y="4111003"/>
              <a:ext cx="1601788" cy="1219200"/>
            </a:xfrm>
            <a:prstGeom prst="roundRect">
              <a:avLst>
                <a:gd name="adj" fmla="val 16667"/>
              </a:avLst>
            </a:prstGeom>
            <a:noFill/>
            <a:ln w="444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ct val="65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75000"/>
                <a:buFont typeface="Monotype Sorts" pitchFamily="2" charset="2"/>
                <a:buChar char="l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5000"/>
                </a:lnSpc>
                <a:spcBef>
                  <a:spcPct val="40000"/>
                </a:spcBef>
                <a:buClr>
                  <a:schemeClr val="accent1"/>
                </a:buClr>
                <a:buSzPct val="100000"/>
                <a:buChar char="-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defTabSz="914400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defRPr/>
              </a:pPr>
              <a:endParaRPr lang="en-US" altLang="en-US" sz="1800">
                <a:solidFill>
                  <a:srgbClr val="000000"/>
                </a:solidFill>
                <a:ea typeface="ＭＳ Ｐゴシック" panose="020B060007020508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2" name="Rectangle 460">
              <a:extLst>
                <a:ext uri="{FF2B5EF4-FFF2-40B4-BE49-F238E27FC236}">
                  <a16:creationId xmlns:a16="http://schemas.microsoft.com/office/drawing/2014/main" id="{4EC7BF89-E924-194D-AC8A-C52DCD8D02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259" y="1625136"/>
              <a:ext cx="3584402" cy="4081551"/>
            </a:xfrm>
            <a:prstGeom prst="rect">
              <a:avLst/>
            </a:prstGeom>
            <a:noFill/>
            <a:ln w="12700">
              <a:solidFill>
                <a:srgbClr val="000000"/>
              </a:solidFill>
              <a:prstDash val="dash"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5" name="Text Box 461">
            <a:extLst>
              <a:ext uri="{FF2B5EF4-FFF2-40B4-BE49-F238E27FC236}">
                <a16:creationId xmlns:a16="http://schemas.microsoft.com/office/drawing/2014/main" id="{B2F24333-18F9-3349-94EF-21AD18134F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123" y="1394847"/>
            <a:ext cx="2937401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t>Processor package</a:t>
            </a:r>
          </a:p>
        </p:txBody>
      </p:sp>
      <p:sp>
        <p:nvSpPr>
          <p:cNvPr id="16" name="Rectangle 406">
            <a:extLst>
              <a:ext uri="{FF2B5EF4-FFF2-40B4-BE49-F238E27FC236}">
                <a16:creationId xmlns:a16="http://schemas.microsoft.com/office/drawing/2014/main" id="{3593998F-484B-7842-B98F-4010AA4CA4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7348" y="2331653"/>
            <a:ext cx="1481137" cy="470587"/>
          </a:xfrm>
          <a:prstGeom prst="rect">
            <a:avLst/>
          </a:prstGeom>
          <a:solidFill>
            <a:srgbClr val="F7F5C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L1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-cache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32 KB, 8-way</a:t>
            </a:r>
          </a:p>
        </p:txBody>
      </p:sp>
      <p:sp>
        <p:nvSpPr>
          <p:cNvPr id="17" name="Rectangle 408">
            <a:extLst>
              <a:ext uri="{FF2B5EF4-FFF2-40B4-BE49-F238E27FC236}">
                <a16:creationId xmlns:a16="http://schemas.microsoft.com/office/drawing/2014/main" id="{EB863F93-1591-1C47-B816-962B9F6A5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2785" y="3084593"/>
            <a:ext cx="2578100" cy="470587"/>
          </a:xfrm>
          <a:prstGeom prst="rect">
            <a:avLst/>
          </a:prstGeom>
          <a:solidFill>
            <a:srgbClr val="F7F5C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L2 unified cache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256 KB, 8-way</a:t>
            </a:r>
          </a:p>
        </p:txBody>
      </p:sp>
      <p:sp>
        <p:nvSpPr>
          <p:cNvPr id="18" name="Line 409">
            <a:extLst>
              <a:ext uri="{FF2B5EF4-FFF2-40B4-BE49-F238E27FC236}">
                <a16:creationId xmlns:a16="http://schemas.microsoft.com/office/drawing/2014/main" id="{31147AF9-2978-644B-838D-47832E3D0E30}"/>
              </a:ext>
            </a:extLst>
          </p:cNvPr>
          <p:cNvSpPr>
            <a:spLocks noChangeShapeType="1"/>
          </p:cNvSpPr>
          <p:nvPr/>
        </p:nvSpPr>
        <p:spPr bwMode="auto">
          <a:xfrm>
            <a:off x="4351885" y="2033615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9" name="Line 410">
            <a:extLst>
              <a:ext uri="{FF2B5EF4-FFF2-40B4-BE49-F238E27FC236}">
                <a16:creationId xmlns:a16="http://schemas.microsoft.com/office/drawing/2014/main" id="{CC332157-7463-8D42-B7FE-9CC572D43A22}"/>
              </a:ext>
            </a:extLst>
          </p:cNvPr>
          <p:cNvSpPr>
            <a:spLocks noChangeShapeType="1"/>
          </p:cNvSpPr>
          <p:nvPr/>
        </p:nvSpPr>
        <p:spPr bwMode="auto">
          <a:xfrm>
            <a:off x="4339185" y="2802241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Line 411">
            <a:extLst>
              <a:ext uri="{FF2B5EF4-FFF2-40B4-BE49-F238E27FC236}">
                <a16:creationId xmlns:a16="http://schemas.microsoft.com/office/drawing/2014/main" id="{8DF43DFE-C5A9-D84A-B4A1-E654E48C37C2}"/>
              </a:ext>
            </a:extLst>
          </p:cNvPr>
          <p:cNvSpPr>
            <a:spLocks noChangeShapeType="1"/>
          </p:cNvSpPr>
          <p:nvPr/>
        </p:nvSpPr>
        <p:spPr bwMode="auto">
          <a:xfrm>
            <a:off x="6033048" y="2802241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Rectangle 426">
            <a:extLst>
              <a:ext uri="{FF2B5EF4-FFF2-40B4-BE49-F238E27FC236}">
                <a16:creationId xmlns:a16="http://schemas.microsoft.com/office/drawing/2014/main" id="{1C4418C9-C1B9-8B41-8348-E6FF32FCE1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2648" y="4790472"/>
            <a:ext cx="2166937" cy="755306"/>
          </a:xfrm>
          <a:prstGeom prst="rect">
            <a:avLst/>
          </a:prstGeom>
          <a:solidFill>
            <a:srgbClr val="F7F5C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L3 unified cache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8 MB, 16-way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(shared by all cores)</a:t>
            </a:r>
          </a:p>
        </p:txBody>
      </p:sp>
      <p:sp>
        <p:nvSpPr>
          <p:cNvPr id="22" name="Rectangle 427">
            <a:extLst>
              <a:ext uri="{FF2B5EF4-FFF2-40B4-BE49-F238E27FC236}">
                <a16:creationId xmlns:a16="http://schemas.microsoft.com/office/drawing/2014/main" id="{30517852-A66E-BD46-B366-68E2644A97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8485" y="5958917"/>
            <a:ext cx="2781300" cy="554247"/>
          </a:xfrm>
          <a:prstGeom prst="rect">
            <a:avLst/>
          </a:prstGeom>
          <a:solidFill>
            <a:srgbClr val="E5E6F6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Main memory</a:t>
            </a:r>
          </a:p>
        </p:txBody>
      </p:sp>
      <p:sp>
        <p:nvSpPr>
          <p:cNvPr id="23" name="Line 432">
            <a:extLst>
              <a:ext uri="{FF2B5EF4-FFF2-40B4-BE49-F238E27FC236}">
                <a16:creationId xmlns:a16="http://schemas.microsoft.com/office/drawing/2014/main" id="{A253B1DD-99D8-1E41-ACD8-FB8603967657}"/>
              </a:ext>
            </a:extLst>
          </p:cNvPr>
          <p:cNvSpPr>
            <a:spLocks noChangeShapeType="1"/>
          </p:cNvSpPr>
          <p:nvPr/>
        </p:nvSpPr>
        <p:spPr bwMode="auto">
          <a:xfrm>
            <a:off x="6033048" y="2049301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Rectangle 434">
            <a:extLst>
              <a:ext uri="{FF2B5EF4-FFF2-40B4-BE49-F238E27FC236}">
                <a16:creationId xmlns:a16="http://schemas.microsoft.com/office/drawing/2014/main" id="{416B52B7-1A94-834F-80FD-3663398589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8648" y="1568256"/>
            <a:ext cx="1054100" cy="470587"/>
          </a:xfrm>
          <a:prstGeom prst="rect">
            <a:avLst/>
          </a:prstGeom>
          <a:solidFill>
            <a:srgbClr val="DBF2DA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Registers</a:t>
            </a:r>
          </a:p>
        </p:txBody>
      </p:sp>
      <p:sp>
        <p:nvSpPr>
          <p:cNvPr id="25" name="Rectangle 435">
            <a:extLst>
              <a:ext uri="{FF2B5EF4-FFF2-40B4-BE49-F238E27FC236}">
                <a16:creationId xmlns:a16="http://schemas.microsoft.com/office/drawing/2014/main" id="{02CD9F2D-E088-4C49-A010-3A8B103FD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8585" y="2331653"/>
            <a:ext cx="1824038" cy="470587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L1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-TLB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 entries, 4-way</a:t>
            </a:r>
          </a:p>
        </p:txBody>
      </p:sp>
      <p:sp>
        <p:nvSpPr>
          <p:cNvPr id="26" name="Rectangle 436">
            <a:extLst>
              <a:ext uri="{FF2B5EF4-FFF2-40B4-BE49-F238E27FC236}">
                <a16:creationId xmlns:a16="http://schemas.microsoft.com/office/drawing/2014/main" id="{C1B76FE3-AA01-D84B-BECC-554A4B1548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9785" y="2331653"/>
            <a:ext cx="1824038" cy="470587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L1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-TLB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128 entries, 4-way</a:t>
            </a:r>
          </a:p>
        </p:txBody>
      </p:sp>
      <p:sp>
        <p:nvSpPr>
          <p:cNvPr id="27" name="Rectangle 438">
            <a:extLst>
              <a:ext uri="{FF2B5EF4-FFF2-40B4-BE49-F238E27FC236}">
                <a16:creationId xmlns:a16="http://schemas.microsoft.com/office/drawing/2014/main" id="{DDD39AA1-56DD-3241-A349-1392B528A1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8785" y="3095050"/>
            <a:ext cx="3157538" cy="470587"/>
          </a:xfrm>
          <a:prstGeom prst="rect">
            <a:avLst/>
          </a:prstGeom>
          <a:solidFill>
            <a:srgbClr val="F6D2D2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L2  unified TLB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512 entries, 4-way</a:t>
            </a:r>
          </a:p>
        </p:txBody>
      </p:sp>
      <p:sp>
        <p:nvSpPr>
          <p:cNvPr id="28" name="Line 439">
            <a:extLst>
              <a:ext uri="{FF2B5EF4-FFF2-40B4-BE49-F238E27FC236}">
                <a16:creationId xmlns:a16="http://schemas.microsoft.com/office/drawing/2014/main" id="{9DBB8100-7FE7-2D4B-942E-B2A316FB68E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77748" y="2807469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Line 440">
            <a:extLst>
              <a:ext uri="{FF2B5EF4-FFF2-40B4-BE49-F238E27FC236}">
                <a16:creationId xmlns:a16="http://schemas.microsoft.com/office/drawing/2014/main" id="{A27F391F-DBD9-C44A-9927-51C31F74C734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58948" y="2812698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Rectangle 441">
            <a:extLst>
              <a:ext uri="{FF2B5EF4-FFF2-40B4-BE49-F238E27FC236}">
                <a16:creationId xmlns:a16="http://schemas.microsoft.com/office/drawing/2014/main" id="{94974B22-0418-6C4B-8DE0-8C1B9F6D83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6448" y="2342111"/>
            <a:ext cx="1481137" cy="470587"/>
          </a:xfrm>
          <a:prstGeom prst="rect">
            <a:avLst/>
          </a:prstGeom>
          <a:solidFill>
            <a:srgbClr val="F7F5C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L1 i-cache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32 KB, 8-way</a:t>
            </a:r>
          </a:p>
        </p:txBody>
      </p:sp>
      <p:sp>
        <p:nvSpPr>
          <p:cNvPr id="31" name="Line 442">
            <a:extLst>
              <a:ext uri="{FF2B5EF4-FFF2-40B4-BE49-F238E27FC236}">
                <a16:creationId xmlns:a16="http://schemas.microsoft.com/office/drawing/2014/main" id="{5B064618-202A-7C42-BC80-20204253B01E}"/>
              </a:ext>
            </a:extLst>
          </p:cNvPr>
          <p:cNvSpPr>
            <a:spLocks noChangeShapeType="1"/>
          </p:cNvSpPr>
          <p:nvPr/>
        </p:nvSpPr>
        <p:spPr bwMode="auto">
          <a:xfrm>
            <a:off x="8090448" y="2033615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Line 444">
            <a:extLst>
              <a:ext uri="{FF2B5EF4-FFF2-40B4-BE49-F238E27FC236}">
                <a16:creationId xmlns:a16="http://schemas.microsoft.com/office/drawing/2014/main" id="{6770EE73-5502-964A-9C6A-3F1C629EFE70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58948" y="2049301"/>
            <a:ext cx="0" cy="28235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Rectangle 445">
            <a:extLst>
              <a:ext uri="{FF2B5EF4-FFF2-40B4-BE49-F238E27FC236}">
                <a16:creationId xmlns:a16="http://schemas.microsoft.com/office/drawing/2014/main" id="{737C1175-325B-EE49-9DE3-2B0F4EBDBD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7885" y="1578714"/>
            <a:ext cx="2336800" cy="470587"/>
          </a:xfrm>
          <a:prstGeom prst="rect">
            <a:avLst/>
          </a:prstGeom>
          <a:solidFill>
            <a:srgbClr val="E0E0E0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MMU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addr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translation)</a:t>
            </a:r>
          </a:p>
        </p:txBody>
      </p:sp>
      <p:sp>
        <p:nvSpPr>
          <p:cNvPr id="34" name="Rectangle 450">
            <a:extLst>
              <a:ext uri="{FF2B5EF4-FFF2-40B4-BE49-F238E27FC236}">
                <a16:creationId xmlns:a16="http://schemas.microsoft.com/office/drawing/2014/main" id="{1C1300B9-5C21-704F-AC95-D20A73337E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9648" y="1568256"/>
            <a:ext cx="1054100" cy="470587"/>
          </a:xfrm>
          <a:prstGeom prst="rect">
            <a:avLst/>
          </a:prstGeom>
          <a:solidFill>
            <a:srgbClr val="E0E0E0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Instruction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fetch</a:t>
            </a:r>
          </a:p>
        </p:txBody>
      </p:sp>
      <p:sp>
        <p:nvSpPr>
          <p:cNvPr id="35" name="Rectangle 452">
            <a:extLst>
              <a:ext uri="{FF2B5EF4-FFF2-40B4-BE49-F238E27FC236}">
                <a16:creationId xmlns:a16="http://schemas.microsoft.com/office/drawing/2014/main" id="{2FB57B51-549D-114E-8383-256D88CEB6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2885" y="1495054"/>
            <a:ext cx="7607300" cy="3116334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6" name="Rectangle 459">
            <a:extLst>
              <a:ext uri="{FF2B5EF4-FFF2-40B4-BE49-F238E27FC236}">
                <a16:creationId xmlns:a16="http://schemas.microsoft.com/office/drawing/2014/main" id="{ED6AE875-B94D-3D48-9D4E-601FE7A79A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0985" y="4790472"/>
            <a:ext cx="3441700" cy="755306"/>
          </a:xfrm>
          <a:prstGeom prst="rect">
            <a:avLst/>
          </a:prstGeom>
          <a:solidFill>
            <a:srgbClr val="E0E0E0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DDR3 Memory controller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64 bit @ 10.66 GB/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32 GB/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total (shared by all cores)</a:t>
            </a:r>
          </a:p>
        </p:txBody>
      </p:sp>
      <p:sp>
        <p:nvSpPr>
          <p:cNvPr id="37" name="Rectangle 462">
            <a:extLst>
              <a:ext uri="{FF2B5EF4-FFF2-40B4-BE49-F238E27FC236}">
                <a16:creationId xmlns:a16="http://schemas.microsoft.com/office/drawing/2014/main" id="{2449DED3-A47A-844B-8802-6077B92505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7485" y="3785245"/>
            <a:ext cx="2328863" cy="648365"/>
          </a:xfrm>
          <a:prstGeom prst="rect">
            <a:avLst/>
          </a:prstGeom>
          <a:solidFill>
            <a:srgbClr val="E0E0E0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QuickPath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interconnect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4 links @ 25.6 GB/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each</a:t>
            </a:r>
          </a:p>
        </p:txBody>
      </p:sp>
      <p:sp>
        <p:nvSpPr>
          <p:cNvPr id="38" name="Line 464">
            <a:extLst>
              <a:ext uri="{FF2B5EF4-FFF2-40B4-BE49-F238E27FC236}">
                <a16:creationId xmlns:a16="http://schemas.microsoft.com/office/drawing/2014/main" id="{8A588445-0D08-4847-A1BA-6AF5E6D5235E}"/>
              </a:ext>
            </a:extLst>
          </p:cNvPr>
          <p:cNvSpPr>
            <a:spLocks noChangeShapeType="1"/>
          </p:cNvSpPr>
          <p:nvPr/>
        </p:nvSpPr>
        <p:spPr bwMode="auto">
          <a:xfrm>
            <a:off x="5169448" y="3544723"/>
            <a:ext cx="0" cy="1233984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Line 474">
            <a:extLst>
              <a:ext uri="{FF2B5EF4-FFF2-40B4-BE49-F238E27FC236}">
                <a16:creationId xmlns:a16="http://schemas.microsoft.com/office/drawing/2014/main" id="{7819571A-719F-084D-B356-F7FE83EF043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00073" y="5545778"/>
            <a:ext cx="7937" cy="433986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475">
            <a:extLst>
              <a:ext uri="{FF2B5EF4-FFF2-40B4-BE49-F238E27FC236}">
                <a16:creationId xmlns:a16="http://schemas.microsoft.com/office/drawing/2014/main" id="{BFD3F8D0-652D-2A4B-A8A8-A14DFB1AAF6D}"/>
              </a:ext>
            </a:extLst>
          </p:cNvPr>
          <p:cNvSpPr>
            <a:spLocks noChangeShapeType="1"/>
          </p:cNvSpPr>
          <p:nvPr/>
        </p:nvSpPr>
        <p:spPr bwMode="auto">
          <a:xfrm>
            <a:off x="9060410" y="5545778"/>
            <a:ext cx="0" cy="433986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Line 476">
            <a:extLst>
              <a:ext uri="{FF2B5EF4-FFF2-40B4-BE49-F238E27FC236}">
                <a16:creationId xmlns:a16="http://schemas.microsoft.com/office/drawing/2014/main" id="{5906179F-6F16-8447-B228-08232C4754CB}"/>
              </a:ext>
            </a:extLst>
          </p:cNvPr>
          <p:cNvSpPr>
            <a:spLocks noChangeShapeType="1"/>
          </p:cNvSpPr>
          <p:nvPr/>
        </p:nvSpPr>
        <p:spPr bwMode="auto">
          <a:xfrm>
            <a:off x="9212810" y="5537935"/>
            <a:ext cx="0" cy="441829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Line 479">
            <a:extLst>
              <a:ext uri="{FF2B5EF4-FFF2-40B4-BE49-F238E27FC236}">
                <a16:creationId xmlns:a16="http://schemas.microsoft.com/office/drawing/2014/main" id="{902FC622-B2C6-5148-A33B-16EE2F451127}"/>
              </a:ext>
            </a:extLst>
          </p:cNvPr>
          <p:cNvSpPr>
            <a:spLocks noChangeShapeType="1"/>
          </p:cNvSpPr>
          <p:nvPr/>
        </p:nvSpPr>
        <p:spPr bwMode="auto">
          <a:xfrm>
            <a:off x="8052348" y="3565638"/>
            <a:ext cx="0" cy="122352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Text Box 497">
            <a:extLst>
              <a:ext uri="{FF2B5EF4-FFF2-40B4-BE49-F238E27FC236}">
                <a16:creationId xmlns:a16="http://schemas.microsoft.com/office/drawing/2014/main" id="{F58CA600-E127-564F-B001-7A96E12E1B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07546" y="3607658"/>
            <a:ext cx="965200" cy="5847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 other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cores</a:t>
            </a:r>
          </a:p>
        </p:txBody>
      </p:sp>
      <p:grpSp>
        <p:nvGrpSpPr>
          <p:cNvPr id="44" name="Group 501">
            <a:extLst>
              <a:ext uri="{FF2B5EF4-FFF2-40B4-BE49-F238E27FC236}">
                <a16:creationId xmlns:a16="http://schemas.microsoft.com/office/drawing/2014/main" id="{18EF5087-FD49-9246-85F3-5F72883A3252}"/>
              </a:ext>
            </a:extLst>
          </p:cNvPr>
          <p:cNvGrpSpPr>
            <a:grpSpLocks/>
          </p:cNvGrpSpPr>
          <p:nvPr/>
        </p:nvGrpSpPr>
        <p:grpSpPr bwMode="auto">
          <a:xfrm>
            <a:off x="10830473" y="3842761"/>
            <a:ext cx="481011" cy="501960"/>
            <a:chOff x="4785" y="2300"/>
            <a:chExt cx="343" cy="384"/>
          </a:xfrm>
        </p:grpSpPr>
        <p:sp>
          <p:nvSpPr>
            <p:cNvPr id="45" name="Line 480">
              <a:extLst>
                <a:ext uri="{FF2B5EF4-FFF2-40B4-BE49-F238E27FC236}">
                  <a16:creationId xmlns:a16="http://schemas.microsoft.com/office/drawing/2014/main" id="{1343A499-D0EA-4E49-BD0E-64461C823D68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953" y="2132"/>
              <a:ext cx="0" cy="33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Line 495">
              <a:extLst>
                <a:ext uri="{FF2B5EF4-FFF2-40B4-BE49-F238E27FC236}">
                  <a16:creationId xmlns:a16="http://schemas.microsoft.com/office/drawing/2014/main" id="{E825CD46-E05C-8B47-A8FD-BF3FAFE286AD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953" y="2208"/>
              <a:ext cx="0" cy="33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Line 496">
              <a:extLst>
                <a:ext uri="{FF2B5EF4-FFF2-40B4-BE49-F238E27FC236}">
                  <a16:creationId xmlns:a16="http://schemas.microsoft.com/office/drawing/2014/main" id="{4C6945E6-4B6F-4D4E-8611-443A40F5B6F8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953" y="2284"/>
              <a:ext cx="0" cy="33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Line 498">
              <a:extLst>
                <a:ext uri="{FF2B5EF4-FFF2-40B4-BE49-F238E27FC236}">
                  <a16:creationId xmlns:a16="http://schemas.microsoft.com/office/drawing/2014/main" id="{985B251D-7575-1341-8851-91BF646726B5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961" y="2516"/>
              <a:ext cx="0" cy="33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9" name="Text Box 499">
            <a:extLst>
              <a:ext uri="{FF2B5EF4-FFF2-40B4-BE49-F238E27FC236}">
                <a16:creationId xmlns:a16="http://schemas.microsoft.com/office/drawing/2014/main" id="{E1020DC4-81C0-0F4E-B08B-3371823291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07546" y="4121262"/>
            <a:ext cx="934977" cy="5847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 I/O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bridge</a:t>
            </a:r>
          </a:p>
        </p:txBody>
      </p:sp>
      <p:sp>
        <p:nvSpPr>
          <p:cNvPr id="50" name="Line 500">
            <a:extLst>
              <a:ext uri="{FF2B5EF4-FFF2-40B4-BE49-F238E27FC236}">
                <a16:creationId xmlns:a16="http://schemas.microsoft.com/office/drawing/2014/main" id="{8A173B11-4213-EF45-BF6B-6AA8AE2DB50D}"/>
              </a:ext>
            </a:extLst>
          </p:cNvPr>
          <p:cNvSpPr>
            <a:spLocks noChangeShapeType="1"/>
          </p:cNvSpPr>
          <p:nvPr/>
        </p:nvSpPr>
        <p:spPr bwMode="auto">
          <a:xfrm>
            <a:off x="9660485" y="4423152"/>
            <a:ext cx="0" cy="35555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1" name="Line 502">
            <a:extLst>
              <a:ext uri="{FF2B5EF4-FFF2-40B4-BE49-F238E27FC236}">
                <a16:creationId xmlns:a16="http://schemas.microsoft.com/office/drawing/2014/main" id="{88122AD8-274E-144E-B179-DEC1984C731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69585" y="5113347"/>
            <a:ext cx="10414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3867BEB-5F84-C14A-BF89-CC1C48D797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5726" y="4040799"/>
            <a:ext cx="952809" cy="338554"/>
          </a:xfrm>
          <a:prstGeom prst="rect">
            <a:avLst/>
          </a:prstGeom>
          <a:solidFill>
            <a:srgbClr val="C0C0C0">
              <a:alpha val="5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CORE </a:t>
            </a:r>
            <a:r>
              <a:rPr lang="en-US" altLang="zh-CN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3</a:t>
            </a:r>
            <a:endParaRPr lang="en-US" altLang="en-US" sz="1600" b="1" dirty="0">
              <a:solidFill>
                <a:srgbClr val="FFFFFF"/>
              </a:solidFill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D73ABE5-B0D0-5B49-9CA0-E6FEF2B213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367" y="2463686"/>
            <a:ext cx="958651" cy="338554"/>
          </a:xfrm>
          <a:prstGeom prst="rect">
            <a:avLst/>
          </a:prstGeom>
          <a:solidFill>
            <a:srgbClr val="C0C0C0">
              <a:alpha val="5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CORE </a:t>
            </a:r>
            <a:r>
              <a:rPr lang="en-US" altLang="zh-CN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0</a:t>
            </a:r>
            <a:endParaRPr lang="en-US" altLang="en-US" sz="1600" b="1" dirty="0">
              <a:solidFill>
                <a:srgbClr val="FFFFFF"/>
              </a:solidFill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93BF401-1677-FE40-9432-908E0F44EF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7412" y="2478730"/>
            <a:ext cx="952809" cy="338554"/>
          </a:xfrm>
          <a:prstGeom prst="rect">
            <a:avLst/>
          </a:prstGeom>
          <a:solidFill>
            <a:srgbClr val="C0C0C0">
              <a:alpha val="5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ct val="65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75000"/>
              <a:buFont typeface="Monotype Sorts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5000"/>
              </a:lnSpc>
              <a:spcBef>
                <a:spcPct val="40000"/>
              </a:spcBef>
              <a:buClr>
                <a:schemeClr val="accent1"/>
              </a:buClr>
              <a:buSzPct val="100000"/>
              <a:buChar char="-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altLang="en-US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CORE </a:t>
            </a:r>
            <a:r>
              <a:rPr lang="en-US" altLang="zh-CN" sz="1600" b="1" dirty="0">
                <a:solidFill>
                  <a:srgbClr val="FFFFFF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1</a:t>
            </a:r>
            <a:endParaRPr lang="en-US" altLang="en-US" sz="1600" b="1" dirty="0">
              <a:solidFill>
                <a:srgbClr val="FFFFFF"/>
              </a:solidFill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4DBCA35-57C6-C643-B20B-9709A0733418}"/>
              </a:ext>
            </a:extLst>
          </p:cNvPr>
          <p:cNvCxnSpPr>
            <a:cxnSpLocks/>
          </p:cNvCxnSpPr>
          <p:nvPr/>
        </p:nvCxnSpPr>
        <p:spPr>
          <a:xfrm flipV="1">
            <a:off x="2992292" y="1495054"/>
            <a:ext cx="470593" cy="214824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9FFAA5D-FD34-374F-95A5-5CF22D5B2527}"/>
              </a:ext>
            </a:extLst>
          </p:cNvPr>
          <p:cNvCxnSpPr>
            <a:cxnSpLocks/>
          </p:cNvCxnSpPr>
          <p:nvPr/>
        </p:nvCxnSpPr>
        <p:spPr>
          <a:xfrm flipV="1">
            <a:off x="2955296" y="4611389"/>
            <a:ext cx="507589" cy="21558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7070787-B86C-D045-A4D0-9BC36CED0685}"/>
              </a:ext>
            </a:extLst>
          </p:cNvPr>
          <p:cNvSpPr txBox="1"/>
          <p:nvPr/>
        </p:nvSpPr>
        <p:spPr>
          <a:xfrm>
            <a:off x="4279150" y="1052519"/>
            <a:ext cx="1834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cache line: B = 64</a:t>
            </a:r>
            <a:endParaRPr kumimoji="1" lang="zh-C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80E746-753A-3E45-8C8A-88418D998A3F}"/>
              </a:ext>
            </a:extLst>
          </p:cNvPr>
          <p:cNvSpPr txBox="1"/>
          <p:nvPr/>
        </p:nvSpPr>
        <p:spPr>
          <a:xfrm>
            <a:off x="3848648" y="2810385"/>
            <a:ext cx="2783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* B =&gt; S = 2^6 = 64</a:t>
            </a:r>
          </a:p>
          <a:p>
            <a:r>
              <a:rPr kumimoji="1" lang="en-US" altLang="zh-CN" dirty="0">
                <a:solidFill>
                  <a:schemeClr val="accent1"/>
                </a:solidFill>
              </a:rPr>
              <a:t>Cache split, 32KB, 8-way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3A28360-76B2-B54B-8262-486A01000F84}"/>
              </a:ext>
            </a:extLst>
          </p:cNvPr>
          <p:cNvSpPr txBox="1"/>
          <p:nvPr/>
        </p:nvSpPr>
        <p:spPr>
          <a:xfrm>
            <a:off x="3790138" y="3588397"/>
            <a:ext cx="2900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* B =&gt; S = 2^9 = 512</a:t>
            </a:r>
          </a:p>
          <a:p>
            <a:r>
              <a:rPr kumimoji="1" lang="en-US" altLang="zh-CN" dirty="0">
                <a:solidFill>
                  <a:schemeClr val="accent1"/>
                </a:solidFill>
              </a:rPr>
              <a:t>Unified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3F71141-86C1-644B-B4E5-5BD1DB62A3C0}"/>
              </a:ext>
            </a:extLst>
          </p:cNvPr>
          <p:cNvSpPr txBox="1"/>
          <p:nvPr/>
        </p:nvSpPr>
        <p:spPr>
          <a:xfrm>
            <a:off x="3719371" y="5589720"/>
            <a:ext cx="3134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* B =&gt; S = 2^13 = 8192</a:t>
            </a:r>
          </a:p>
          <a:p>
            <a:r>
              <a:rPr kumimoji="1" lang="en-US" altLang="zh-CN" dirty="0">
                <a:solidFill>
                  <a:schemeClr val="accent1"/>
                </a:solidFill>
              </a:rPr>
              <a:t>Shared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D2872FA-CBC6-9E47-B059-46201499E002}"/>
              </a:ext>
            </a:extLst>
          </p:cNvPr>
          <p:cNvSpPr txBox="1"/>
          <p:nvPr/>
        </p:nvSpPr>
        <p:spPr>
          <a:xfrm>
            <a:off x="7124670" y="2790220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=&gt; S = 16 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8BB3A96-CA38-B346-A232-E0D314EA233F}"/>
              </a:ext>
            </a:extLst>
          </p:cNvPr>
          <p:cNvSpPr txBox="1"/>
          <p:nvPr/>
        </p:nvSpPr>
        <p:spPr>
          <a:xfrm>
            <a:off x="9177918" y="2778456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=&gt; S = 32 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DC10845-41FB-D84C-9446-FF0A73E3BF96}"/>
              </a:ext>
            </a:extLst>
          </p:cNvPr>
          <p:cNvSpPr txBox="1"/>
          <p:nvPr/>
        </p:nvSpPr>
        <p:spPr>
          <a:xfrm>
            <a:off x="8180227" y="3559410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C = S * E =&gt; S = 128 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C69FA54-8E1A-9047-8527-C228502C32AA}"/>
              </a:ext>
            </a:extLst>
          </p:cNvPr>
          <p:cNvSpPr txBox="1"/>
          <p:nvPr/>
        </p:nvSpPr>
        <p:spPr>
          <a:xfrm>
            <a:off x="362712" y="6203508"/>
            <a:ext cx="6747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各级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Cache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和</a:t>
            </a:r>
            <a:r>
              <a:rPr kumimoji="1" lang="en-US" altLang="zh-CN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TLB</a:t>
            </a:r>
            <a:r>
              <a:rPr kumimoji="1" lang="zh-CN" altLang="en-US" dirty="0">
                <a:solidFill>
                  <a:schemeClr val="accent1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的容量、组相联数量分别是有什么设计考虑</a:t>
            </a:r>
            <a:endParaRPr lang="zh-CN" altLang="en-US" dirty="0">
              <a:solidFill>
                <a:schemeClr val="accent1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EB98421-3888-4747-B637-C970BA33AC44}"/>
              </a:ext>
            </a:extLst>
          </p:cNvPr>
          <p:cNvSpPr txBox="1"/>
          <p:nvPr/>
        </p:nvSpPr>
        <p:spPr>
          <a:xfrm>
            <a:off x="7876844" y="5574116"/>
            <a:ext cx="2382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3 x 64 bit @ 10.66 GB/s</a:t>
            </a:r>
          </a:p>
        </p:txBody>
      </p:sp>
    </p:spTree>
    <p:extLst>
      <p:ext uri="{BB962C8B-B14F-4D97-AF65-F5344CB8AC3E}">
        <p14:creationId xmlns:p14="http://schemas.microsoft.com/office/powerpoint/2010/main" val="3860902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/>
      <p:bldP spid="49" grpId="0"/>
      <p:bldP spid="50" grpId="0" animBg="1"/>
      <p:bldP spid="51" grpId="0" animBg="1"/>
      <p:bldP spid="52" grpId="0" animBg="1"/>
      <p:bldP spid="53" grpId="0" animBg="1"/>
      <p:bldP spid="54" grpId="0" animBg="1"/>
      <p:bldP spid="2" grpId="0"/>
      <p:bldP spid="3" grpId="0"/>
      <p:bldP spid="3" grpId="1"/>
      <p:bldP spid="57" grpId="0"/>
      <p:bldP spid="57" grpId="1"/>
      <p:bldP spid="58" grpId="0"/>
      <p:bldP spid="58" grpId="1"/>
      <p:bldP spid="59" grpId="0"/>
      <p:bldP spid="59" grpId="1"/>
      <p:bldP spid="60" grpId="0"/>
      <p:bldP spid="60" grpId="1"/>
      <p:bldP spid="62" grpId="0"/>
      <p:bldP spid="62" grpId="1"/>
      <p:bldP spid="64" grpId="0"/>
      <p:bldP spid="6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453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CN" altLang="zh-CN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Outline</a:t>
            </a:r>
            <a:endParaRPr kumimoji="1" lang="zh-CN" altLang="en-US" sz="3200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9C7293-F103-D64C-AE53-5094C8270DC8}"/>
              </a:ext>
            </a:extLst>
          </p:cNvPr>
          <p:cNvSpPr txBox="1"/>
          <p:nvPr/>
        </p:nvSpPr>
        <p:spPr>
          <a:xfrm>
            <a:off x="268438" y="1232876"/>
            <a:ext cx="2530244" cy="3368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Intel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Core i7</a:t>
            </a: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基本信息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  <a:endParaRPr kumimoji="1" lang="en-US" altLang="zh-CN" dirty="0"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Linux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虚拟内存管理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虚拟内存布局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虚拟内存区域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缺页异常处理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accent3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内存映射</a:t>
            </a:r>
            <a:endParaRPr kumimoji="1" lang="en-US" altLang="zh-CN" dirty="0">
              <a:solidFill>
                <a:schemeClr val="accent3"/>
              </a:solidFill>
              <a:latin typeface="Calibri" panose="020F0502020204030204" pitchFamily="34" charset="0"/>
              <a:ea typeface="SimHe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502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05D0C-86BB-8043-9E7D-8D93E538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234E10DA-A4B5-3C41-BB56-C5CB7549EC2B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8480B-AD5F-BA40-82A1-2990A0C60BFB}"/>
              </a:ext>
            </a:extLst>
          </p:cNvPr>
          <p:cNvSpPr txBox="1"/>
          <p:nvPr/>
        </p:nvSpPr>
        <p:spPr>
          <a:xfrm>
            <a:off x="268438" y="648101"/>
            <a:ext cx="6099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地址翻译</a:t>
            </a:r>
          </a:p>
        </p:txBody>
      </p:sp>
      <p:sp>
        <p:nvSpPr>
          <p:cNvPr id="5" name="Rectangle 379">
            <a:extLst>
              <a:ext uri="{FF2B5EF4-FFF2-40B4-BE49-F238E27FC236}">
                <a16:creationId xmlns:a16="http://schemas.microsoft.com/office/drawing/2014/main" id="{0A724C1F-7F88-EB43-8A0A-65D1449125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5286" y="990427"/>
            <a:ext cx="609600" cy="457200"/>
          </a:xfrm>
          <a:prstGeom prst="rect">
            <a:avLst/>
          </a:pr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CPU</a:t>
            </a:r>
          </a:p>
        </p:txBody>
      </p:sp>
      <p:sp>
        <p:nvSpPr>
          <p:cNvPr id="7" name="Rectangle 380">
            <a:extLst>
              <a:ext uri="{FF2B5EF4-FFF2-40B4-BE49-F238E27FC236}">
                <a16:creationId xmlns:a16="http://schemas.microsoft.com/office/drawing/2014/main" id="{8A65E402-1557-7F4F-964E-9F14B3831C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5686" y="1904827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</a:t>
            </a:r>
          </a:p>
        </p:txBody>
      </p:sp>
      <p:sp>
        <p:nvSpPr>
          <p:cNvPr id="8" name="Rectangle 381">
            <a:extLst>
              <a:ext uri="{FF2B5EF4-FFF2-40B4-BE49-F238E27FC236}">
                <a16:creationId xmlns:a16="http://schemas.microsoft.com/office/drawing/2014/main" id="{D0574376-8488-DF45-ABEF-3BD424C2F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2486" y="19048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VPO</a:t>
            </a:r>
          </a:p>
        </p:txBody>
      </p:sp>
      <p:sp>
        <p:nvSpPr>
          <p:cNvPr id="9" name="Text Box 382">
            <a:extLst>
              <a:ext uri="{FF2B5EF4-FFF2-40B4-BE49-F238E27FC236}">
                <a16:creationId xmlns:a16="http://schemas.microsoft.com/office/drawing/2014/main" id="{606D1CC6-78FC-8B49-A9EC-B7F3E4F1C5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3661" y="1676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36</a:t>
            </a:r>
          </a:p>
        </p:txBody>
      </p:sp>
      <p:sp>
        <p:nvSpPr>
          <p:cNvPr id="10" name="Text Box 383">
            <a:extLst>
              <a:ext uri="{FF2B5EF4-FFF2-40B4-BE49-F238E27FC236}">
                <a16:creationId xmlns:a16="http://schemas.microsoft.com/office/drawing/2014/main" id="{7BCB4DAE-E21E-2A48-8F06-387080019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1861" y="1676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12</a:t>
            </a:r>
          </a:p>
        </p:txBody>
      </p:sp>
      <p:sp>
        <p:nvSpPr>
          <p:cNvPr id="12" name="Line 384">
            <a:extLst>
              <a:ext uri="{FF2B5EF4-FFF2-40B4-BE49-F238E27FC236}">
                <a16:creationId xmlns:a16="http://schemas.microsoft.com/office/drawing/2014/main" id="{9FBE6FC9-29A0-AB4A-9AD3-EA0F861C2E9C}"/>
              </a:ext>
            </a:extLst>
          </p:cNvPr>
          <p:cNvSpPr>
            <a:spLocks noChangeShapeType="1"/>
          </p:cNvSpPr>
          <p:nvPr/>
        </p:nvSpPr>
        <p:spPr bwMode="auto">
          <a:xfrm>
            <a:off x="3143886" y="2209627"/>
            <a:ext cx="0" cy="38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3" name="Rectangle 385">
            <a:extLst>
              <a:ext uri="{FF2B5EF4-FFF2-40B4-BE49-F238E27FC236}">
                <a16:creationId xmlns:a16="http://schemas.microsoft.com/office/drawing/2014/main" id="{026D1B56-0511-0846-809A-35871D2934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6686" y="25906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TLBT</a:t>
            </a:r>
          </a:p>
        </p:txBody>
      </p:sp>
      <p:sp>
        <p:nvSpPr>
          <p:cNvPr id="14" name="Rectangle 386">
            <a:extLst>
              <a:ext uri="{FF2B5EF4-FFF2-40B4-BE49-F238E27FC236}">
                <a16:creationId xmlns:a16="http://schemas.microsoft.com/office/drawing/2014/main" id="{274C8D93-477B-8645-B3BB-3AF0CC498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0086" y="25906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TLBI</a:t>
            </a:r>
          </a:p>
        </p:txBody>
      </p:sp>
      <p:sp>
        <p:nvSpPr>
          <p:cNvPr id="15" name="Text Box 387">
            <a:extLst>
              <a:ext uri="{FF2B5EF4-FFF2-40B4-BE49-F238E27FC236}">
                <a16:creationId xmlns:a16="http://schemas.microsoft.com/office/drawing/2014/main" id="{B16C2F3A-E08E-5749-8BA2-17CE43B43B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2486" y="2362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4</a:t>
            </a:r>
          </a:p>
        </p:txBody>
      </p:sp>
      <p:sp>
        <p:nvSpPr>
          <p:cNvPr id="16" name="Text Box 388">
            <a:extLst>
              <a:ext uri="{FF2B5EF4-FFF2-40B4-BE49-F238E27FC236}">
                <a16:creationId xmlns:a16="http://schemas.microsoft.com/office/drawing/2014/main" id="{5A105DCD-F703-2545-85E8-3115CEBF9C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2886" y="23620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32</a:t>
            </a:r>
          </a:p>
        </p:txBody>
      </p:sp>
      <p:sp>
        <p:nvSpPr>
          <p:cNvPr id="17" name="Rectangle 390">
            <a:extLst>
              <a:ext uri="{FF2B5EF4-FFF2-40B4-BE49-F238E27FC236}">
                <a16:creationId xmlns:a16="http://schemas.microsoft.com/office/drawing/2014/main" id="{6798AB3E-AF55-9A48-8DCB-7F311621D9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8" name="Rectangle 391">
            <a:extLst>
              <a:ext uri="{FF2B5EF4-FFF2-40B4-BE49-F238E27FC236}">
                <a16:creationId xmlns:a16="http://schemas.microsoft.com/office/drawing/2014/main" id="{55899E86-7ADC-1B44-A50D-0154C9E8E8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9" name="Rectangle 392">
            <a:extLst>
              <a:ext uri="{FF2B5EF4-FFF2-40B4-BE49-F238E27FC236}">
                <a16:creationId xmlns:a16="http://schemas.microsoft.com/office/drawing/2014/main" id="{9D072B0F-37D2-3E4B-9AA5-C7E179434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0" name="Rectangle 393">
            <a:extLst>
              <a:ext uri="{FF2B5EF4-FFF2-40B4-BE49-F238E27FC236}">
                <a16:creationId xmlns:a16="http://schemas.microsoft.com/office/drawing/2014/main" id="{C7B55861-1776-3649-BB3F-3C5EC08C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33526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1" name="Rectangle 394">
            <a:extLst>
              <a:ext uri="{FF2B5EF4-FFF2-40B4-BE49-F238E27FC236}">
                <a16:creationId xmlns:a16="http://schemas.microsoft.com/office/drawing/2014/main" id="{84997299-DA49-3F40-8E15-7C38707D0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2" name="Rectangle 395">
            <a:extLst>
              <a:ext uri="{FF2B5EF4-FFF2-40B4-BE49-F238E27FC236}">
                <a16:creationId xmlns:a16="http://schemas.microsoft.com/office/drawing/2014/main" id="{6096C718-A696-C042-B71C-2DC57ABCF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3" name="Rectangle 396">
            <a:extLst>
              <a:ext uri="{FF2B5EF4-FFF2-40B4-BE49-F238E27FC236}">
                <a16:creationId xmlns:a16="http://schemas.microsoft.com/office/drawing/2014/main" id="{4C8536F0-0CD4-A847-9051-0323E73DAA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4" name="Rectangle 397">
            <a:extLst>
              <a:ext uri="{FF2B5EF4-FFF2-40B4-BE49-F238E27FC236}">
                <a16:creationId xmlns:a16="http://schemas.microsoft.com/office/drawing/2014/main" id="{DF74E302-F024-8744-8563-CDF15F3A08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35050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5" name="Rectangle 398">
            <a:extLst>
              <a:ext uri="{FF2B5EF4-FFF2-40B4-BE49-F238E27FC236}">
                <a16:creationId xmlns:a16="http://schemas.microsoft.com/office/drawing/2014/main" id="{3E9849B1-A23A-574B-A0EF-424C3EE69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6" name="Rectangle 399">
            <a:extLst>
              <a:ext uri="{FF2B5EF4-FFF2-40B4-BE49-F238E27FC236}">
                <a16:creationId xmlns:a16="http://schemas.microsoft.com/office/drawing/2014/main" id="{1ABB6E21-B52F-F941-B6C2-1758B84CE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7" name="Rectangle 400">
            <a:extLst>
              <a:ext uri="{FF2B5EF4-FFF2-40B4-BE49-F238E27FC236}">
                <a16:creationId xmlns:a16="http://schemas.microsoft.com/office/drawing/2014/main" id="{CFF0B9F2-6E81-9B48-B3DA-6E3544E88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8" name="Rectangle 401">
            <a:extLst>
              <a:ext uri="{FF2B5EF4-FFF2-40B4-BE49-F238E27FC236}">
                <a16:creationId xmlns:a16="http://schemas.microsoft.com/office/drawing/2014/main" id="{AEE72F94-FED4-714E-BC91-FC32942BB5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3657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9" name="Rectangle 402">
            <a:extLst>
              <a:ext uri="{FF2B5EF4-FFF2-40B4-BE49-F238E27FC236}">
                <a16:creationId xmlns:a16="http://schemas.microsoft.com/office/drawing/2014/main" id="{426AD469-A970-B745-9DBD-9026A4185E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0" name="Rectangle 403">
            <a:extLst>
              <a:ext uri="{FF2B5EF4-FFF2-40B4-BE49-F238E27FC236}">
                <a16:creationId xmlns:a16="http://schemas.microsoft.com/office/drawing/2014/main" id="{7AD07CA1-113C-C74E-9C96-2A6ACD5E9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54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1" name="Rectangle 404">
            <a:extLst>
              <a:ext uri="{FF2B5EF4-FFF2-40B4-BE49-F238E27FC236}">
                <a16:creationId xmlns:a16="http://schemas.microsoft.com/office/drawing/2014/main" id="{0A06A9DC-20CC-7741-87EF-7DCB777D70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8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2" name="Rectangle 405">
            <a:extLst>
              <a:ext uri="{FF2B5EF4-FFF2-40B4-BE49-F238E27FC236}">
                <a16:creationId xmlns:a16="http://schemas.microsoft.com/office/drawing/2014/main" id="{1E4B4AE1-9FE7-6340-9E03-BC22759F73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286" y="4038427"/>
            <a:ext cx="533400" cy="152400"/>
          </a:xfrm>
          <a:prstGeom prst="rect">
            <a:avLst/>
          </a:prstGeom>
          <a:solidFill>
            <a:srgbClr val="F6D2D2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3" name="Text Box 406">
            <a:extLst>
              <a:ext uri="{FF2B5EF4-FFF2-40B4-BE49-F238E27FC236}">
                <a16:creationId xmlns:a16="http://schemas.microsoft.com/office/drawing/2014/main" id="{3B89AF1F-61EF-EA47-82B7-3F9D0EFE53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5696" y="3787602"/>
            <a:ext cx="404340" cy="253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eaVert"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...</a:t>
            </a:r>
          </a:p>
        </p:txBody>
      </p:sp>
      <p:sp>
        <p:nvSpPr>
          <p:cNvPr id="34" name="Line 407">
            <a:extLst>
              <a:ext uri="{FF2B5EF4-FFF2-40B4-BE49-F238E27FC236}">
                <a16:creationId xmlns:a16="http://schemas.microsoft.com/office/drawing/2014/main" id="{AC09C429-F829-DD49-94A5-CA63A9EB0E3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2895427"/>
            <a:ext cx="0" cy="1219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5" name="Line 408">
            <a:extLst>
              <a:ext uri="{FF2B5EF4-FFF2-40B4-BE49-F238E27FC236}">
                <a16:creationId xmlns:a16="http://schemas.microsoft.com/office/drawing/2014/main" id="{6DB0C6ED-D54A-9E4F-BAB9-33228AACD614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34288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6" name="Line 409">
            <a:extLst>
              <a:ext uri="{FF2B5EF4-FFF2-40B4-BE49-F238E27FC236}">
                <a16:creationId xmlns:a16="http://schemas.microsoft.com/office/drawing/2014/main" id="{CE11D03D-872D-4344-8D1E-C7E200648DE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41146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7" name="Line 410">
            <a:extLst>
              <a:ext uri="{FF2B5EF4-FFF2-40B4-BE49-F238E27FC236}">
                <a16:creationId xmlns:a16="http://schemas.microsoft.com/office/drawing/2014/main" id="{6628FEDE-2624-5E47-89B6-A8FC3617BBD1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35812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8" name="Line 411">
            <a:extLst>
              <a:ext uri="{FF2B5EF4-FFF2-40B4-BE49-F238E27FC236}">
                <a16:creationId xmlns:a16="http://schemas.microsoft.com/office/drawing/2014/main" id="{1F6F17C2-AD29-1B4A-93A0-C0C5D58C747D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886" y="3733627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9" name="Line 412">
            <a:extLst>
              <a:ext uri="{FF2B5EF4-FFF2-40B4-BE49-F238E27FC236}">
                <a16:creationId xmlns:a16="http://schemas.microsoft.com/office/drawing/2014/main" id="{EDE7D1C2-97F3-8D4B-A1C1-096F8E134C6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91486" y="2895427"/>
            <a:ext cx="0" cy="152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0" name="Line 413">
            <a:extLst>
              <a:ext uri="{FF2B5EF4-FFF2-40B4-BE49-F238E27FC236}">
                <a16:creationId xmlns:a16="http://schemas.microsoft.com/office/drawing/2014/main" id="{1EC2EC23-F213-3545-840A-18BD2C5A0133}"/>
              </a:ext>
            </a:extLst>
          </p:cNvPr>
          <p:cNvSpPr>
            <a:spLocks noChangeShapeType="1"/>
          </p:cNvSpPr>
          <p:nvPr/>
        </p:nvSpPr>
        <p:spPr bwMode="auto">
          <a:xfrm>
            <a:off x="2991486" y="3047827"/>
            <a:ext cx="2895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1" name="Line 414">
            <a:extLst>
              <a:ext uri="{FF2B5EF4-FFF2-40B4-BE49-F238E27FC236}">
                <a16:creationId xmlns:a16="http://schemas.microsoft.com/office/drawing/2014/main" id="{20F984AD-C73A-514F-907B-1210846F3A51}"/>
              </a:ext>
            </a:extLst>
          </p:cNvPr>
          <p:cNvSpPr>
            <a:spLocks noChangeShapeType="1"/>
          </p:cNvSpPr>
          <p:nvPr/>
        </p:nvSpPr>
        <p:spPr bwMode="auto">
          <a:xfrm>
            <a:off x="42868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2" name="Line 415">
            <a:extLst>
              <a:ext uri="{FF2B5EF4-FFF2-40B4-BE49-F238E27FC236}">
                <a16:creationId xmlns:a16="http://schemas.microsoft.com/office/drawing/2014/main" id="{35D4B3C0-FC29-0A42-8819-E2CED78437F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202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3" name="Line 416">
            <a:extLst>
              <a:ext uri="{FF2B5EF4-FFF2-40B4-BE49-F238E27FC236}">
                <a16:creationId xmlns:a16="http://schemas.microsoft.com/office/drawing/2014/main" id="{9233FF45-14D3-264A-A486-0CA1F5E8FEE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536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4" name="Line 417">
            <a:extLst>
              <a:ext uri="{FF2B5EF4-FFF2-40B4-BE49-F238E27FC236}">
                <a16:creationId xmlns:a16="http://schemas.microsoft.com/office/drawing/2014/main" id="{26EA0CD8-A217-AF4D-9C67-7FD0D3C9025B}"/>
              </a:ext>
            </a:extLst>
          </p:cNvPr>
          <p:cNvSpPr>
            <a:spLocks noChangeShapeType="1"/>
          </p:cNvSpPr>
          <p:nvPr/>
        </p:nvSpPr>
        <p:spPr bwMode="auto">
          <a:xfrm>
            <a:off x="5887086" y="304782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5" name="Line 418">
            <a:extLst>
              <a:ext uri="{FF2B5EF4-FFF2-40B4-BE49-F238E27FC236}">
                <a16:creationId xmlns:a16="http://schemas.microsoft.com/office/drawing/2014/main" id="{64E3AEDD-AC9F-9248-9B4C-3D8EE7B9B82A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8086" y="2209627"/>
            <a:ext cx="0" cy="26543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6" name="Line 419">
            <a:extLst>
              <a:ext uri="{FF2B5EF4-FFF2-40B4-BE49-F238E27FC236}">
                <a16:creationId xmlns:a16="http://schemas.microsoft.com/office/drawing/2014/main" id="{72567575-743C-0B43-9269-48A446B4EAFB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0086" y="1447627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7" name="Text Box 420">
            <a:extLst>
              <a:ext uri="{FF2B5EF4-FFF2-40B4-BE49-F238E27FC236}">
                <a16:creationId xmlns:a16="http://schemas.microsoft.com/office/drawing/2014/main" id="{1CCEDB6B-BB77-7E43-8A04-90D103CB46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0274" y="4235277"/>
            <a:ext cx="3078162" cy="31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 d-TLB (16 sets, 4 entries/set)</a:t>
            </a:r>
          </a:p>
        </p:txBody>
      </p:sp>
      <p:sp>
        <p:nvSpPr>
          <p:cNvPr id="48" name="Rectangle 421">
            <a:extLst>
              <a:ext uri="{FF2B5EF4-FFF2-40B4-BE49-F238E27FC236}">
                <a16:creationId xmlns:a16="http://schemas.microsoft.com/office/drawing/2014/main" id="{88246142-9E1B-0643-B58E-480C60E464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56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VPN1</a:t>
            </a:r>
          </a:p>
        </p:txBody>
      </p:sp>
      <p:sp>
        <p:nvSpPr>
          <p:cNvPr id="49" name="Rectangle 422">
            <a:extLst>
              <a:ext uri="{FF2B5EF4-FFF2-40B4-BE49-F238E27FC236}">
                <a16:creationId xmlns:a16="http://schemas.microsoft.com/office/drawing/2014/main" id="{8077CAA9-F486-EF49-8756-6D60BD3A80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90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VPN2</a:t>
            </a:r>
          </a:p>
        </p:txBody>
      </p:sp>
      <p:sp>
        <p:nvSpPr>
          <p:cNvPr id="50" name="Text Box 423">
            <a:extLst>
              <a:ext uri="{FF2B5EF4-FFF2-40B4-BE49-F238E27FC236}">
                <a16:creationId xmlns:a16="http://schemas.microsoft.com/office/drawing/2014/main" id="{60847C00-40B5-5548-9F25-222FE790E6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8461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sp>
        <p:nvSpPr>
          <p:cNvPr id="51" name="Text Box 424">
            <a:extLst>
              <a:ext uri="{FF2B5EF4-FFF2-40B4-BE49-F238E27FC236}">
                <a16:creationId xmlns:a16="http://schemas.microsoft.com/office/drawing/2014/main" id="{1E55F6F8-9D64-0743-AED9-DA36BE3B9E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8086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sp>
        <p:nvSpPr>
          <p:cNvPr id="52" name="Rectangle 425">
            <a:extLst>
              <a:ext uri="{FF2B5EF4-FFF2-40B4-BE49-F238E27FC236}">
                <a16:creationId xmlns:a16="http://schemas.microsoft.com/office/drawing/2014/main" id="{D37B77BA-9894-FF42-8B23-0F19BD060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9524" y="5549727"/>
            <a:ext cx="315912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3" name="Rectangle 426">
            <a:extLst>
              <a:ext uri="{FF2B5EF4-FFF2-40B4-BE49-F238E27FC236}">
                <a16:creationId xmlns:a16="http://schemas.microsoft.com/office/drawing/2014/main" id="{8420060D-BBE3-2B42-AA60-FD8D8A5C4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9524" y="5829127"/>
            <a:ext cx="315912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54" name="Text Box 431">
            <a:extLst>
              <a:ext uri="{FF2B5EF4-FFF2-40B4-BE49-F238E27FC236}">
                <a16:creationId xmlns:a16="http://schemas.microsoft.com/office/drawing/2014/main" id="{23E23E35-A132-4C42-B7A5-98E59EDAFA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7361" y="5421140"/>
            <a:ext cx="536575" cy="31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CR3</a:t>
            </a:r>
          </a:p>
        </p:txBody>
      </p:sp>
      <p:sp>
        <p:nvSpPr>
          <p:cNvPr id="55" name="Rectangle 436">
            <a:extLst>
              <a:ext uri="{FF2B5EF4-FFF2-40B4-BE49-F238E27FC236}">
                <a16:creationId xmlns:a16="http://schemas.microsoft.com/office/drawing/2014/main" id="{88023D3A-DEF2-2743-8760-A370396AB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9486" y="4963940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PPN</a:t>
            </a:r>
          </a:p>
        </p:txBody>
      </p:sp>
      <p:sp>
        <p:nvSpPr>
          <p:cNvPr id="56" name="Rectangle 437">
            <a:extLst>
              <a:ext uri="{FF2B5EF4-FFF2-40B4-BE49-F238E27FC236}">
                <a16:creationId xmlns:a16="http://schemas.microsoft.com/office/drawing/2014/main" id="{F61C43F0-58A4-6C4E-9F53-1611BAA099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6286" y="4963940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PPO</a:t>
            </a:r>
          </a:p>
        </p:txBody>
      </p:sp>
      <p:sp>
        <p:nvSpPr>
          <p:cNvPr id="57" name="Text Box 438">
            <a:extLst>
              <a:ext uri="{FF2B5EF4-FFF2-40B4-BE49-F238E27FC236}">
                <a16:creationId xmlns:a16="http://schemas.microsoft.com/office/drawing/2014/main" id="{E54D6E55-491C-8643-99DB-770BF7C58E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7461" y="4724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40</a:t>
            </a:r>
          </a:p>
        </p:txBody>
      </p:sp>
      <p:sp>
        <p:nvSpPr>
          <p:cNvPr id="58" name="Text Box 439">
            <a:extLst>
              <a:ext uri="{FF2B5EF4-FFF2-40B4-BE49-F238E27FC236}">
                <a16:creationId xmlns:a16="http://schemas.microsoft.com/office/drawing/2014/main" id="{613141ED-84DF-874A-A37B-7BAE8B707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3761" y="4724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12</a:t>
            </a:r>
          </a:p>
        </p:txBody>
      </p:sp>
      <p:sp>
        <p:nvSpPr>
          <p:cNvPr id="59" name="Line 440">
            <a:extLst>
              <a:ext uri="{FF2B5EF4-FFF2-40B4-BE49-F238E27FC236}">
                <a16:creationId xmlns:a16="http://schemas.microsoft.com/office/drawing/2014/main" id="{6A244844-9CDF-2B4E-9578-E38B37BFFB57}"/>
              </a:ext>
            </a:extLst>
          </p:cNvPr>
          <p:cNvSpPr>
            <a:spLocks noChangeShapeType="1"/>
          </p:cNvSpPr>
          <p:nvPr/>
        </p:nvSpPr>
        <p:spPr bwMode="auto">
          <a:xfrm>
            <a:off x="6115686" y="3686002"/>
            <a:ext cx="609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0" name="Line 441">
            <a:extLst>
              <a:ext uri="{FF2B5EF4-FFF2-40B4-BE49-F238E27FC236}">
                <a16:creationId xmlns:a16="http://schemas.microsoft.com/office/drawing/2014/main" id="{D6E782A9-A31F-9D4B-9C82-D507CEFEE8D5}"/>
              </a:ext>
            </a:extLst>
          </p:cNvPr>
          <p:cNvSpPr>
            <a:spLocks noChangeShapeType="1"/>
          </p:cNvSpPr>
          <p:nvPr/>
        </p:nvSpPr>
        <p:spPr bwMode="auto">
          <a:xfrm>
            <a:off x="6725286" y="3682827"/>
            <a:ext cx="0" cy="1270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1" name="Line 442">
            <a:extLst>
              <a:ext uri="{FF2B5EF4-FFF2-40B4-BE49-F238E27FC236}">
                <a16:creationId xmlns:a16="http://schemas.microsoft.com/office/drawing/2014/main" id="{5193A04C-FD07-1641-95B2-5729C401AA9D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2661" y="6006927"/>
            <a:ext cx="1952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2" name="Line 443">
            <a:extLst>
              <a:ext uri="{FF2B5EF4-FFF2-40B4-BE49-F238E27FC236}">
                <a16:creationId xmlns:a16="http://schemas.microsoft.com/office/drawing/2014/main" id="{01919ECB-42D1-5B4E-92C2-0FF68051220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715761" y="5273502"/>
            <a:ext cx="9525" cy="7334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3" name="Text Box 448">
            <a:extLst>
              <a:ext uri="{FF2B5EF4-FFF2-40B4-BE49-F238E27FC236}">
                <a16:creationId xmlns:a16="http://schemas.microsoft.com/office/drawing/2014/main" id="{06A2CE70-7C01-764F-8DF2-6D89097CB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1961" y="6400627"/>
            <a:ext cx="1150053" cy="31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Page tables</a:t>
            </a:r>
          </a:p>
        </p:txBody>
      </p:sp>
      <p:sp>
        <p:nvSpPr>
          <p:cNvPr id="64" name="Text Box 449">
            <a:extLst>
              <a:ext uri="{FF2B5EF4-FFF2-40B4-BE49-F238E27FC236}">
                <a16:creationId xmlns:a16="http://schemas.microsoft.com/office/drawing/2014/main" id="{CEF56763-7DA9-974C-A431-3A985E6C9C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3161" y="3536777"/>
            <a:ext cx="557844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TLB</a:t>
            </a:r>
          </a:p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miss</a:t>
            </a:r>
          </a:p>
        </p:txBody>
      </p:sp>
      <p:sp>
        <p:nvSpPr>
          <p:cNvPr id="65" name="Text Box 450">
            <a:extLst>
              <a:ext uri="{FF2B5EF4-FFF2-40B4-BE49-F238E27FC236}">
                <a16:creationId xmlns:a16="http://schemas.microsoft.com/office/drawing/2014/main" id="{4790353F-AFD4-1740-BD40-C329BE4AEE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1857" y="3122691"/>
            <a:ext cx="519372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TLB</a:t>
            </a:r>
          </a:p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hit</a:t>
            </a:r>
          </a:p>
        </p:txBody>
      </p:sp>
      <p:sp>
        <p:nvSpPr>
          <p:cNvPr id="66" name="Line 451">
            <a:extLst>
              <a:ext uri="{FF2B5EF4-FFF2-40B4-BE49-F238E27FC236}">
                <a16:creationId xmlns:a16="http://schemas.microsoft.com/office/drawing/2014/main" id="{C3F8E305-818D-544F-AC3C-09F9D0FC25DE}"/>
              </a:ext>
            </a:extLst>
          </p:cNvPr>
          <p:cNvSpPr>
            <a:spLocks noChangeShapeType="1"/>
          </p:cNvSpPr>
          <p:nvPr/>
        </p:nvSpPr>
        <p:spPr bwMode="auto">
          <a:xfrm>
            <a:off x="3905886" y="2133427"/>
            <a:ext cx="32766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7" name="Line 452">
            <a:extLst>
              <a:ext uri="{FF2B5EF4-FFF2-40B4-BE49-F238E27FC236}">
                <a16:creationId xmlns:a16="http://schemas.microsoft.com/office/drawing/2014/main" id="{53196C38-BF33-F741-9E25-A36C39D4F4F4}"/>
              </a:ext>
            </a:extLst>
          </p:cNvPr>
          <p:cNvSpPr>
            <a:spLocks noChangeShapeType="1"/>
          </p:cNvSpPr>
          <p:nvPr/>
        </p:nvSpPr>
        <p:spPr bwMode="auto">
          <a:xfrm>
            <a:off x="7182486" y="2133427"/>
            <a:ext cx="0" cy="2819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8" name="Text Box 453">
            <a:extLst>
              <a:ext uri="{FF2B5EF4-FFF2-40B4-BE49-F238E27FC236}">
                <a16:creationId xmlns:a16="http://schemas.microsoft.com/office/drawing/2014/main" id="{482C4A17-B478-E44C-90CA-E2E16197F2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9562" y="5206827"/>
            <a:ext cx="891270" cy="902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Physical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address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(PA)</a:t>
            </a:r>
          </a:p>
        </p:txBody>
      </p:sp>
      <p:sp>
        <p:nvSpPr>
          <p:cNvPr id="69" name="Rectangle 454">
            <a:extLst>
              <a:ext uri="{FF2B5EF4-FFF2-40B4-BE49-F238E27FC236}">
                <a16:creationId xmlns:a16="http://schemas.microsoft.com/office/drawing/2014/main" id="{23906022-E630-CC42-8E73-E1B1436AC3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486" y="1219027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Result</a:t>
            </a:r>
          </a:p>
        </p:txBody>
      </p:sp>
      <p:sp>
        <p:nvSpPr>
          <p:cNvPr id="70" name="Text Box 455">
            <a:extLst>
              <a:ext uri="{FF2B5EF4-FFF2-40B4-BE49-F238E27FC236}">
                <a16:creationId xmlns:a16="http://schemas.microsoft.com/office/drawing/2014/main" id="{916BB153-C285-9648-AD27-A8FF7F4D71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7611" y="990427"/>
            <a:ext cx="560850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32/64</a:t>
            </a:r>
          </a:p>
        </p:txBody>
      </p:sp>
      <p:sp>
        <p:nvSpPr>
          <p:cNvPr id="71" name="Rectangle 456">
            <a:extLst>
              <a:ext uri="{FF2B5EF4-FFF2-40B4-BE49-F238E27FC236}">
                <a16:creationId xmlns:a16="http://schemas.microsoft.com/office/drawing/2014/main" id="{87435866-94E0-7A42-904B-E3AEFFE011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2" name="Rectangle 457">
            <a:extLst>
              <a:ext uri="{FF2B5EF4-FFF2-40B4-BE49-F238E27FC236}">
                <a16:creationId xmlns:a16="http://schemas.microsoft.com/office/drawing/2014/main" id="{F04DA2B9-4AB5-434A-9D7E-4961624A32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3" name="Rectangle 458">
            <a:extLst>
              <a:ext uri="{FF2B5EF4-FFF2-40B4-BE49-F238E27FC236}">
                <a16:creationId xmlns:a16="http://schemas.microsoft.com/office/drawing/2014/main" id="{8B778E7A-52AE-074B-B72D-630B63C99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4" name="Rectangle 459">
            <a:extLst>
              <a:ext uri="{FF2B5EF4-FFF2-40B4-BE49-F238E27FC236}">
                <a16:creationId xmlns:a16="http://schemas.microsoft.com/office/drawing/2014/main" id="{41AA4E67-1D04-9749-B0A5-306549322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3352627"/>
            <a:ext cx="533400" cy="152400"/>
          </a:xfrm>
          <a:prstGeom prst="rect">
            <a:avLst/>
          </a:prstGeom>
          <a:solidFill>
            <a:srgbClr val="F7F5BE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5" name="Rectangle 460">
            <a:extLst>
              <a:ext uri="{FF2B5EF4-FFF2-40B4-BE49-F238E27FC236}">
                <a16:creationId xmlns:a16="http://schemas.microsoft.com/office/drawing/2014/main" id="{68DE817B-0D32-7844-A4D8-A074CFEE81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3505027"/>
            <a:ext cx="533400" cy="152400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6" name="Rectangle 461">
            <a:extLst>
              <a:ext uri="{FF2B5EF4-FFF2-40B4-BE49-F238E27FC236}">
                <a16:creationId xmlns:a16="http://schemas.microsoft.com/office/drawing/2014/main" id="{03A85AE3-2BF0-9441-A26B-382C17D9D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3505027"/>
            <a:ext cx="533400" cy="152400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7" name="Rectangle 462">
            <a:extLst>
              <a:ext uri="{FF2B5EF4-FFF2-40B4-BE49-F238E27FC236}">
                <a16:creationId xmlns:a16="http://schemas.microsoft.com/office/drawing/2014/main" id="{A3B6AC5B-5A75-DF45-B34E-CED0008C2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3505027"/>
            <a:ext cx="533400" cy="152400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8" name="Rectangle 463">
            <a:extLst>
              <a:ext uri="{FF2B5EF4-FFF2-40B4-BE49-F238E27FC236}">
                <a16:creationId xmlns:a16="http://schemas.microsoft.com/office/drawing/2014/main" id="{2D6CCE82-DBB0-D14E-8C05-4C6E06E34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3505027"/>
            <a:ext cx="533400" cy="152400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9" name="Rectangle 464">
            <a:extLst>
              <a:ext uri="{FF2B5EF4-FFF2-40B4-BE49-F238E27FC236}">
                <a16:creationId xmlns:a16="http://schemas.microsoft.com/office/drawing/2014/main" id="{776A164E-7FD0-234D-9D3E-FE317072E6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0" name="Rectangle 465">
            <a:extLst>
              <a:ext uri="{FF2B5EF4-FFF2-40B4-BE49-F238E27FC236}">
                <a16:creationId xmlns:a16="http://schemas.microsoft.com/office/drawing/2014/main" id="{176E3101-B2F4-3B4A-A218-2A0F645BA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1" name="Rectangle 466">
            <a:extLst>
              <a:ext uri="{FF2B5EF4-FFF2-40B4-BE49-F238E27FC236}">
                <a16:creationId xmlns:a16="http://schemas.microsoft.com/office/drawing/2014/main" id="{1839A854-F280-D549-A74E-E2D600F0C6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2" name="Rectangle 467">
            <a:extLst>
              <a:ext uri="{FF2B5EF4-FFF2-40B4-BE49-F238E27FC236}">
                <a16:creationId xmlns:a16="http://schemas.microsoft.com/office/drawing/2014/main" id="{C4384B0E-3AFE-1743-871D-2C74B3692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3657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3" name="Rectangle 468">
            <a:extLst>
              <a:ext uri="{FF2B5EF4-FFF2-40B4-BE49-F238E27FC236}">
                <a16:creationId xmlns:a16="http://schemas.microsoft.com/office/drawing/2014/main" id="{DB354761-283B-EC41-B88B-06D127A51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72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4" name="Rectangle 469">
            <a:extLst>
              <a:ext uri="{FF2B5EF4-FFF2-40B4-BE49-F238E27FC236}">
                <a16:creationId xmlns:a16="http://schemas.microsoft.com/office/drawing/2014/main" id="{588D2EBB-CEEB-2845-9D9B-E78D675FA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5" name="Rectangle 470">
            <a:extLst>
              <a:ext uri="{FF2B5EF4-FFF2-40B4-BE49-F238E27FC236}">
                <a16:creationId xmlns:a16="http://schemas.microsoft.com/office/drawing/2014/main" id="{1B09211E-6A6F-594E-9D21-A7A1F2BF9F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0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6" name="Rectangle 471">
            <a:extLst>
              <a:ext uri="{FF2B5EF4-FFF2-40B4-BE49-F238E27FC236}">
                <a16:creationId xmlns:a16="http://schemas.microsoft.com/office/drawing/2014/main" id="{6828226A-133D-4645-9FBB-B2201E65D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7486" y="4038427"/>
            <a:ext cx="533400" cy="152400"/>
          </a:xfrm>
          <a:prstGeom prst="rect">
            <a:avLst/>
          </a:prstGeom>
          <a:solidFill>
            <a:srgbClr val="F6F5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7" name="Text Box 472">
            <a:extLst>
              <a:ext uri="{FF2B5EF4-FFF2-40B4-BE49-F238E27FC236}">
                <a16:creationId xmlns:a16="http://schemas.microsoft.com/office/drawing/2014/main" id="{E0217D17-09B1-BA4B-AC43-2BFB368574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60896" y="3787602"/>
            <a:ext cx="404340" cy="253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eaVert"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...</a:t>
            </a:r>
          </a:p>
        </p:txBody>
      </p:sp>
      <p:sp>
        <p:nvSpPr>
          <p:cNvPr id="88" name="Line 473">
            <a:extLst>
              <a:ext uri="{FF2B5EF4-FFF2-40B4-BE49-F238E27FC236}">
                <a16:creationId xmlns:a16="http://schemas.microsoft.com/office/drawing/2014/main" id="{C635DDC9-24D7-5A4F-A634-B77FC8A4E588}"/>
              </a:ext>
            </a:extLst>
          </p:cNvPr>
          <p:cNvSpPr>
            <a:spLocks noChangeShapeType="1"/>
          </p:cNvSpPr>
          <p:nvPr/>
        </p:nvSpPr>
        <p:spPr bwMode="auto">
          <a:xfrm>
            <a:off x="7868286" y="5105227"/>
            <a:ext cx="457200" cy="0"/>
          </a:xfrm>
          <a:prstGeom prst="line">
            <a:avLst/>
          </a:prstGeom>
          <a:noFill/>
          <a:ln w="5715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89" name="Line 474">
            <a:extLst>
              <a:ext uri="{FF2B5EF4-FFF2-40B4-BE49-F238E27FC236}">
                <a16:creationId xmlns:a16="http://schemas.microsoft.com/office/drawing/2014/main" id="{143E7F53-2EA6-0F4E-A357-8574EDEC09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858886" y="4571827"/>
            <a:ext cx="0" cy="38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0" name="Line 475">
            <a:extLst>
              <a:ext uri="{FF2B5EF4-FFF2-40B4-BE49-F238E27FC236}">
                <a16:creationId xmlns:a16="http://schemas.microsoft.com/office/drawing/2014/main" id="{36EF91E7-6C7B-AB4A-B7FA-445AC6FC44A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230486" y="4571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1" name="Line 476">
            <a:extLst>
              <a:ext uri="{FF2B5EF4-FFF2-40B4-BE49-F238E27FC236}">
                <a16:creationId xmlns:a16="http://schemas.microsoft.com/office/drawing/2014/main" id="{D373E2A3-0209-C043-AC66-78D34EDA16B6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5399" y="4567065"/>
            <a:ext cx="2605087" cy="4762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2" name="Line 477">
            <a:extLst>
              <a:ext uri="{FF2B5EF4-FFF2-40B4-BE49-F238E27FC236}">
                <a16:creationId xmlns:a16="http://schemas.microsoft.com/office/drawing/2014/main" id="{FFD54A67-308B-CB44-8EA1-1433E730B1C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626986" y="4190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3" name="Line 478">
            <a:extLst>
              <a:ext uri="{FF2B5EF4-FFF2-40B4-BE49-F238E27FC236}">
                <a16:creationId xmlns:a16="http://schemas.microsoft.com/office/drawing/2014/main" id="{6735DD2B-4A46-6441-91F2-42122B633CF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173086" y="4190827"/>
            <a:ext cx="0" cy="37465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4" name="Line 479">
            <a:extLst>
              <a:ext uri="{FF2B5EF4-FFF2-40B4-BE49-F238E27FC236}">
                <a16:creationId xmlns:a16="http://schemas.microsoft.com/office/drawing/2014/main" id="{9CDD41B8-63E6-9341-9083-0151D3EE8E7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696961" y="4190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5" name="Line 480">
            <a:extLst>
              <a:ext uri="{FF2B5EF4-FFF2-40B4-BE49-F238E27FC236}">
                <a16:creationId xmlns:a16="http://schemas.microsoft.com/office/drawing/2014/main" id="{919EE829-D459-D84D-9C4E-AA46D06512A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30361" y="4190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6" name="Line 481">
            <a:extLst>
              <a:ext uri="{FF2B5EF4-FFF2-40B4-BE49-F238E27FC236}">
                <a16:creationId xmlns:a16="http://schemas.microsoft.com/office/drawing/2014/main" id="{CAC4D4AF-D91E-2A4F-A24B-2E0531F8E59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25686" y="3428827"/>
            <a:ext cx="0" cy="1524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7" name="Line 482">
            <a:extLst>
              <a:ext uri="{FF2B5EF4-FFF2-40B4-BE49-F238E27FC236}">
                <a16:creationId xmlns:a16="http://schemas.microsoft.com/office/drawing/2014/main" id="{5D10C980-02C0-9143-9D30-E88AB523DCC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3428827"/>
            <a:ext cx="3048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8" name="Line 483">
            <a:extLst>
              <a:ext uri="{FF2B5EF4-FFF2-40B4-BE49-F238E27FC236}">
                <a16:creationId xmlns:a16="http://schemas.microsoft.com/office/drawing/2014/main" id="{FCBCFECA-F096-034E-93C8-3D9F92C0756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3581227"/>
            <a:ext cx="3048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9" name="Line 484">
            <a:extLst>
              <a:ext uri="{FF2B5EF4-FFF2-40B4-BE49-F238E27FC236}">
                <a16:creationId xmlns:a16="http://schemas.microsoft.com/office/drawing/2014/main" id="{70770198-8FCA-3241-A5CE-0F001DDF160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3733627"/>
            <a:ext cx="3048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0" name="Line 485">
            <a:extLst>
              <a:ext uri="{FF2B5EF4-FFF2-40B4-BE49-F238E27FC236}">
                <a16:creationId xmlns:a16="http://schemas.microsoft.com/office/drawing/2014/main" id="{5AF2FEFD-A3A2-544F-A0A4-5091277468B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20886" y="4114627"/>
            <a:ext cx="3048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1" name="Line 429">
            <a:extLst>
              <a:ext uri="{FF2B5EF4-FFF2-40B4-BE49-F238E27FC236}">
                <a16:creationId xmlns:a16="http://schemas.microsoft.com/office/drawing/2014/main" id="{3D2EBBDE-6742-1044-84A3-BB45655D5671}"/>
              </a:ext>
            </a:extLst>
          </p:cNvPr>
          <p:cNvSpPr>
            <a:spLocks noChangeShapeType="1"/>
          </p:cNvSpPr>
          <p:nvPr/>
        </p:nvSpPr>
        <p:spPr bwMode="auto">
          <a:xfrm>
            <a:off x="2396174" y="5168727"/>
            <a:ext cx="0" cy="7762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2" name="Line 430">
            <a:extLst>
              <a:ext uri="{FF2B5EF4-FFF2-40B4-BE49-F238E27FC236}">
                <a16:creationId xmlns:a16="http://schemas.microsoft.com/office/drawing/2014/main" id="{0B9E5A97-B24B-6045-963B-1E4533013F5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96174" y="5945015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3" name="Oval 486">
            <a:extLst>
              <a:ext uri="{FF2B5EF4-FFF2-40B4-BE49-F238E27FC236}">
                <a16:creationId xmlns:a16="http://schemas.microsoft.com/office/drawing/2014/main" id="{BA8C78FA-956C-9D4D-8920-39EEDD395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1249" y="51306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4" name="Oval 487">
            <a:extLst>
              <a:ext uri="{FF2B5EF4-FFF2-40B4-BE49-F238E27FC236}">
                <a16:creationId xmlns:a16="http://schemas.microsoft.com/office/drawing/2014/main" id="{23A29BB4-36B4-7941-A0AB-1277E01C4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2686" y="21842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5" name="Oval 488">
            <a:extLst>
              <a:ext uri="{FF2B5EF4-FFF2-40B4-BE49-F238E27FC236}">
                <a16:creationId xmlns:a16="http://schemas.microsoft.com/office/drawing/2014/main" id="{0CAB92E0-2810-D84C-9A6F-6CAFA1D30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7786" y="2082627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noFill/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6" name="Oval 489">
            <a:extLst>
              <a:ext uri="{FF2B5EF4-FFF2-40B4-BE49-F238E27FC236}">
                <a16:creationId xmlns:a16="http://schemas.microsoft.com/office/drawing/2014/main" id="{75854BE1-9B22-F743-A15E-4606B9444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786" y="21842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7" name="Line 491">
            <a:extLst>
              <a:ext uri="{FF2B5EF4-FFF2-40B4-BE49-F238E27FC236}">
                <a16:creationId xmlns:a16="http://schemas.microsoft.com/office/drawing/2014/main" id="{C007E9CF-8BD2-ED4F-A9F7-811EC7CC625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792086" y="1523827"/>
            <a:ext cx="0" cy="1828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08" name="Rectangle 492">
            <a:extLst>
              <a:ext uri="{FF2B5EF4-FFF2-40B4-BE49-F238E27FC236}">
                <a16:creationId xmlns:a16="http://schemas.microsoft.com/office/drawing/2014/main" id="{06176602-DEB3-FA4B-BD95-0063B3B12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0286" y="4952827"/>
            <a:ext cx="1066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CT</a:t>
            </a:r>
          </a:p>
        </p:txBody>
      </p:sp>
      <p:sp>
        <p:nvSpPr>
          <p:cNvPr id="109" name="Rectangle 493">
            <a:extLst>
              <a:ext uri="{FF2B5EF4-FFF2-40B4-BE49-F238E27FC236}">
                <a16:creationId xmlns:a16="http://schemas.microsoft.com/office/drawing/2014/main" id="{87415D88-0B12-7F48-89CA-88F774200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886" y="4952827"/>
            <a:ext cx="304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CO</a:t>
            </a:r>
          </a:p>
        </p:txBody>
      </p:sp>
      <p:sp>
        <p:nvSpPr>
          <p:cNvPr id="110" name="Text Box 494">
            <a:extLst>
              <a:ext uri="{FF2B5EF4-FFF2-40B4-BE49-F238E27FC236}">
                <a16:creationId xmlns:a16="http://schemas.microsoft.com/office/drawing/2014/main" id="{757A6B43-750C-FA4B-BC8F-2D20E1E535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9061" y="4724227"/>
            <a:ext cx="338734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40</a:t>
            </a:r>
          </a:p>
        </p:txBody>
      </p:sp>
      <p:sp>
        <p:nvSpPr>
          <p:cNvPr id="111" name="Text Box 495">
            <a:extLst>
              <a:ext uri="{FF2B5EF4-FFF2-40B4-BE49-F238E27FC236}">
                <a16:creationId xmlns:a16="http://schemas.microsoft.com/office/drawing/2014/main" id="{0271AE17-8DD2-A242-AE52-44B501FA38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27286" y="47242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6</a:t>
            </a:r>
          </a:p>
        </p:txBody>
      </p:sp>
      <p:sp>
        <p:nvSpPr>
          <p:cNvPr id="112" name="Rectangle 496">
            <a:extLst>
              <a:ext uri="{FF2B5EF4-FFF2-40B4-BE49-F238E27FC236}">
                <a16:creationId xmlns:a16="http://schemas.microsoft.com/office/drawing/2014/main" id="{2E0DDF44-0C2D-8341-BABC-4B181668B2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97086" y="4952827"/>
            <a:ext cx="3048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CI</a:t>
            </a:r>
          </a:p>
        </p:txBody>
      </p:sp>
      <p:sp>
        <p:nvSpPr>
          <p:cNvPr id="113" name="Text Box 497">
            <a:extLst>
              <a:ext uri="{FF2B5EF4-FFF2-40B4-BE49-F238E27FC236}">
                <a16:creationId xmlns:a16="http://schemas.microsoft.com/office/drawing/2014/main" id="{ACADA6EB-FB7B-FD4C-8423-F59EEEE575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97086" y="47242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6</a:t>
            </a:r>
          </a:p>
        </p:txBody>
      </p:sp>
      <p:sp>
        <p:nvSpPr>
          <p:cNvPr id="114" name="Oval 498">
            <a:extLst>
              <a:ext uri="{FF2B5EF4-FFF2-40B4-BE49-F238E27FC236}">
                <a16:creationId xmlns:a16="http://schemas.microsoft.com/office/drawing/2014/main" id="{EB7E7E75-7E09-7D4C-99CA-A8119C69CC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0786" y="49147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5" name="Oval 499">
            <a:extLst>
              <a:ext uri="{FF2B5EF4-FFF2-40B4-BE49-F238E27FC236}">
                <a16:creationId xmlns:a16="http://schemas.microsoft.com/office/drawing/2014/main" id="{EDED0D8F-1E19-CF4E-B106-90F1633973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4886" y="49147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6" name="Oval 500">
            <a:extLst>
              <a:ext uri="{FF2B5EF4-FFF2-40B4-BE49-F238E27FC236}">
                <a16:creationId xmlns:a16="http://schemas.microsoft.com/office/drawing/2014/main" id="{575AACA7-E1CD-EE42-8137-358DEB9C76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92386" y="4914727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7" name="Line 501">
            <a:extLst>
              <a:ext uri="{FF2B5EF4-FFF2-40B4-BE49-F238E27FC236}">
                <a16:creationId xmlns:a16="http://schemas.microsoft.com/office/drawing/2014/main" id="{7CFB3E4E-8895-8A40-B109-93B8482FB106}"/>
              </a:ext>
            </a:extLst>
          </p:cNvPr>
          <p:cNvSpPr>
            <a:spLocks noChangeShapeType="1"/>
          </p:cNvSpPr>
          <p:nvPr/>
        </p:nvSpPr>
        <p:spPr bwMode="auto">
          <a:xfrm>
            <a:off x="9620886" y="5638627"/>
            <a:ext cx="990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8" name="Line 502">
            <a:extLst>
              <a:ext uri="{FF2B5EF4-FFF2-40B4-BE49-F238E27FC236}">
                <a16:creationId xmlns:a16="http://schemas.microsoft.com/office/drawing/2014/main" id="{4866FACF-404C-0646-9003-907AB7D58B3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611486" y="2514427"/>
            <a:ext cx="0" cy="3124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9" name="Rectangle 503">
            <a:extLst>
              <a:ext uri="{FF2B5EF4-FFF2-40B4-BE49-F238E27FC236}">
                <a16:creationId xmlns:a16="http://schemas.microsoft.com/office/drawing/2014/main" id="{3F300C58-88C8-1240-B30D-11A033436A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3686" y="990427"/>
            <a:ext cx="1524000" cy="8382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L2, L3, and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main memory</a:t>
            </a:r>
          </a:p>
        </p:txBody>
      </p:sp>
      <p:sp>
        <p:nvSpPr>
          <p:cNvPr id="120" name="Text Box 504">
            <a:extLst>
              <a:ext uri="{FF2B5EF4-FFF2-40B4-BE49-F238E27FC236}">
                <a16:creationId xmlns:a16="http://schemas.microsoft.com/office/drawing/2014/main" id="{E25ADC79-A5D8-D946-9F1E-0AE65A88E4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1886" y="2730327"/>
            <a:ext cx="2773363" cy="610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 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</a:rPr>
              <a:t>d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-cache 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(64 sets, 8 lines/set)</a:t>
            </a:r>
          </a:p>
        </p:txBody>
      </p:sp>
      <p:sp>
        <p:nvSpPr>
          <p:cNvPr id="121" name="Line 505">
            <a:extLst>
              <a:ext uri="{FF2B5EF4-FFF2-40B4-BE49-F238E27FC236}">
                <a16:creationId xmlns:a16="http://schemas.microsoft.com/office/drawing/2014/main" id="{BA18D5A4-4009-DB44-8EB6-05367D2D858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001886" y="2514427"/>
            <a:ext cx="609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2" name="Line 506">
            <a:extLst>
              <a:ext uri="{FF2B5EF4-FFF2-40B4-BE49-F238E27FC236}">
                <a16:creationId xmlns:a16="http://schemas.microsoft.com/office/drawing/2014/main" id="{022BF1D1-ECC9-4C47-942B-2DDAD4A7ED3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001886" y="1828627"/>
            <a:ext cx="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3" name="Line 507">
            <a:extLst>
              <a:ext uri="{FF2B5EF4-FFF2-40B4-BE49-F238E27FC236}">
                <a16:creationId xmlns:a16="http://schemas.microsoft.com/office/drawing/2014/main" id="{5C6D6A56-7A50-D842-B6E0-B992C14F777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49286" y="1371427"/>
            <a:ext cx="9144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4" name="Text Box 508">
            <a:extLst>
              <a:ext uri="{FF2B5EF4-FFF2-40B4-BE49-F238E27FC236}">
                <a16:creationId xmlns:a16="http://schemas.microsoft.com/office/drawing/2014/main" id="{E0999978-FBEF-CC40-8C13-824A82C91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5451" y="1981027"/>
            <a:ext cx="411971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hit</a:t>
            </a:r>
          </a:p>
        </p:txBody>
      </p:sp>
      <p:sp>
        <p:nvSpPr>
          <p:cNvPr id="125" name="Text Box 509">
            <a:extLst>
              <a:ext uri="{FF2B5EF4-FFF2-40B4-BE49-F238E27FC236}">
                <a16:creationId xmlns:a16="http://schemas.microsoft.com/office/drawing/2014/main" id="{59081D3B-5EEF-544E-BCDD-370F9F4BFB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90898" y="1904827"/>
            <a:ext cx="557844" cy="606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L1</a:t>
            </a:r>
          </a:p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miss</a:t>
            </a:r>
          </a:p>
        </p:txBody>
      </p:sp>
      <p:sp>
        <p:nvSpPr>
          <p:cNvPr id="126" name="Line 510">
            <a:extLst>
              <a:ext uri="{FF2B5EF4-FFF2-40B4-BE49-F238E27FC236}">
                <a16:creationId xmlns:a16="http://schemas.microsoft.com/office/drawing/2014/main" id="{468BF317-0FA9-364C-9688-5DE3969AB2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24886" y="1371427"/>
            <a:ext cx="3657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7" name="Line 511">
            <a:extLst>
              <a:ext uri="{FF2B5EF4-FFF2-40B4-BE49-F238E27FC236}">
                <a16:creationId xmlns:a16="http://schemas.microsoft.com/office/drawing/2014/main" id="{883A4379-074F-134A-9096-6D7935E9948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468486" y="541002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8" name="Line 512">
            <a:extLst>
              <a:ext uri="{FF2B5EF4-FFF2-40B4-BE49-F238E27FC236}">
                <a16:creationId xmlns:a16="http://schemas.microsoft.com/office/drawing/2014/main" id="{DBB68ACC-4AA6-2C4C-BF82-94AA7E9971BE}"/>
              </a:ext>
            </a:extLst>
          </p:cNvPr>
          <p:cNvSpPr>
            <a:spLocks noChangeShapeType="1"/>
          </p:cNvSpPr>
          <p:nvPr/>
        </p:nvSpPr>
        <p:spPr bwMode="auto">
          <a:xfrm>
            <a:off x="9620886" y="5410027"/>
            <a:ext cx="0" cy="228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9" name="Text Box 513">
            <a:extLst>
              <a:ext uri="{FF2B5EF4-FFF2-40B4-BE49-F238E27FC236}">
                <a16:creationId xmlns:a16="http://schemas.microsoft.com/office/drawing/2014/main" id="{5D3F4DEE-3742-944B-A4AA-25F74BFA58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8649" y="1452975"/>
            <a:ext cx="188956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Virtual address (VA)</a:t>
            </a:r>
          </a:p>
        </p:txBody>
      </p:sp>
      <p:sp>
        <p:nvSpPr>
          <p:cNvPr id="130" name="Rectangle 514">
            <a:extLst>
              <a:ext uri="{FF2B5EF4-FFF2-40B4-BE49-F238E27FC236}">
                <a16:creationId xmlns:a16="http://schemas.microsoft.com/office/drawing/2014/main" id="{1CBB31F6-ED0A-F54A-906F-00B1E3A8F1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24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VPN3</a:t>
            </a:r>
          </a:p>
        </p:txBody>
      </p:sp>
      <p:sp>
        <p:nvSpPr>
          <p:cNvPr id="131" name="Rectangle 515">
            <a:extLst>
              <a:ext uri="{FF2B5EF4-FFF2-40B4-BE49-F238E27FC236}">
                <a16:creationId xmlns:a16="http://schemas.microsoft.com/office/drawing/2014/main" id="{FB0741E0-2107-2F42-B852-93AC1ED54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5886" y="4863927"/>
            <a:ext cx="533400" cy="304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VPN4</a:t>
            </a:r>
          </a:p>
        </p:txBody>
      </p:sp>
      <p:sp>
        <p:nvSpPr>
          <p:cNvPr id="132" name="Text Box 516">
            <a:extLst>
              <a:ext uri="{FF2B5EF4-FFF2-40B4-BE49-F238E27FC236}">
                <a16:creationId xmlns:a16="http://schemas.microsoft.com/office/drawing/2014/main" id="{2363A7F2-BEFB-9B4A-82C6-44302B39D5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85261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sp>
        <p:nvSpPr>
          <p:cNvPr id="133" name="Text Box 517">
            <a:extLst>
              <a:ext uri="{FF2B5EF4-FFF2-40B4-BE49-F238E27FC236}">
                <a16:creationId xmlns:a16="http://schemas.microsoft.com/office/drawing/2014/main" id="{9503F0BB-2E1E-E840-8FA9-0DB636733B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4886" y="4648027"/>
            <a:ext cx="260737" cy="259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9</a:t>
            </a:r>
          </a:p>
        </p:txBody>
      </p:sp>
      <p:grpSp>
        <p:nvGrpSpPr>
          <p:cNvPr id="134" name="Group 641">
            <a:extLst>
              <a:ext uri="{FF2B5EF4-FFF2-40B4-BE49-F238E27FC236}">
                <a16:creationId xmlns:a16="http://schemas.microsoft.com/office/drawing/2014/main" id="{112B5D5F-67DE-F74B-A332-1F9F40D0E3C4}"/>
              </a:ext>
            </a:extLst>
          </p:cNvPr>
          <p:cNvGrpSpPr>
            <a:grpSpLocks/>
          </p:cNvGrpSpPr>
          <p:nvPr/>
        </p:nvGrpSpPr>
        <p:grpSpPr bwMode="auto">
          <a:xfrm>
            <a:off x="2843849" y="5556077"/>
            <a:ext cx="276225" cy="450850"/>
            <a:chOff x="739" y="2900"/>
            <a:chExt cx="174" cy="284"/>
          </a:xfrm>
        </p:grpSpPr>
        <p:sp>
          <p:nvSpPr>
            <p:cNvPr id="135" name="Line 433">
              <a:extLst>
                <a:ext uri="{FF2B5EF4-FFF2-40B4-BE49-F238E27FC236}">
                  <a16:creationId xmlns:a16="http://schemas.microsoft.com/office/drawing/2014/main" id="{4D0BA067-D290-6148-B6E1-BE01FBF4C5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9" y="3181"/>
              <a:ext cx="40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36" name="Line 434">
              <a:extLst>
                <a:ext uri="{FF2B5EF4-FFF2-40B4-BE49-F238E27FC236}">
                  <a16:creationId xmlns:a16="http://schemas.microsoft.com/office/drawing/2014/main" id="{7831F35E-5524-4240-BCD0-F6C1E0014E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79" y="2900"/>
              <a:ext cx="0" cy="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37" name="Line 523">
              <a:extLst>
                <a:ext uri="{FF2B5EF4-FFF2-40B4-BE49-F238E27FC236}">
                  <a16:creationId xmlns:a16="http://schemas.microsoft.com/office/drawing/2014/main" id="{16510330-0812-634E-B5CF-5D709180AC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9" y="2900"/>
              <a:ext cx="134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sp>
        <p:nvSpPr>
          <p:cNvPr id="138" name="Rectangle 525">
            <a:extLst>
              <a:ext uri="{FF2B5EF4-FFF2-40B4-BE49-F238E27FC236}">
                <a16:creationId xmlns:a16="http://schemas.microsoft.com/office/drawing/2014/main" id="{E8C27040-447D-F143-880F-4B858F7658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836" y="5549727"/>
            <a:ext cx="368300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9" name="Rectangle 526">
            <a:extLst>
              <a:ext uri="{FF2B5EF4-FFF2-40B4-BE49-F238E27FC236}">
                <a16:creationId xmlns:a16="http://schemas.microsoft.com/office/drawing/2014/main" id="{A29DF0F3-4027-4A42-B4E1-2ABC3E41F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836" y="5829127"/>
            <a:ext cx="368300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140" name="Line 542">
            <a:extLst>
              <a:ext uri="{FF2B5EF4-FFF2-40B4-BE49-F238E27FC236}">
                <a16:creationId xmlns:a16="http://schemas.microsoft.com/office/drawing/2014/main" id="{A6570872-C908-D94C-B249-6F6FEB63BA25}"/>
              </a:ext>
            </a:extLst>
          </p:cNvPr>
          <p:cNvSpPr>
            <a:spLocks noChangeShapeType="1"/>
          </p:cNvSpPr>
          <p:nvPr/>
        </p:nvSpPr>
        <p:spPr bwMode="auto">
          <a:xfrm>
            <a:off x="2986724" y="5178252"/>
            <a:ext cx="0" cy="7842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1" name="Line 543">
            <a:extLst>
              <a:ext uri="{FF2B5EF4-FFF2-40B4-BE49-F238E27FC236}">
                <a16:creationId xmlns:a16="http://schemas.microsoft.com/office/drawing/2014/main" id="{988D5511-A7A5-6241-8F25-5158C6936AA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986724" y="5954540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2" name="Oval 544">
            <a:extLst>
              <a:ext uri="{FF2B5EF4-FFF2-40B4-BE49-F238E27FC236}">
                <a16:creationId xmlns:a16="http://schemas.microsoft.com/office/drawing/2014/main" id="{CD0A73FB-52E1-0043-8531-3394CB663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1799" y="5140152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3" name="Rectangle 610">
            <a:extLst>
              <a:ext uri="{FF2B5EF4-FFF2-40B4-BE49-F238E27FC236}">
                <a16:creationId xmlns:a16="http://schemas.microsoft.com/office/drawing/2014/main" id="{081C1E8B-02AF-394F-8B49-8FE83D8DB6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011" y="5549727"/>
            <a:ext cx="368300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4" name="Rectangle 611">
            <a:extLst>
              <a:ext uri="{FF2B5EF4-FFF2-40B4-BE49-F238E27FC236}">
                <a16:creationId xmlns:a16="http://schemas.microsoft.com/office/drawing/2014/main" id="{15F86A52-80EE-374E-A54C-13AB3BD0E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011" y="5829127"/>
            <a:ext cx="368300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145" name="Line 612">
            <a:extLst>
              <a:ext uri="{FF2B5EF4-FFF2-40B4-BE49-F238E27FC236}">
                <a16:creationId xmlns:a16="http://schemas.microsoft.com/office/drawing/2014/main" id="{C9BA3A06-7823-824F-B4A0-7E744724186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23311" y="5178252"/>
            <a:ext cx="1588" cy="7905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6" name="Line 613">
            <a:extLst>
              <a:ext uri="{FF2B5EF4-FFF2-40B4-BE49-F238E27FC236}">
                <a16:creationId xmlns:a16="http://schemas.microsoft.com/office/drawing/2014/main" id="{F1813ED4-3CC8-414B-BB84-74E2D294AC6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24899" y="5959302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7" name="Oval 614">
            <a:extLst>
              <a:ext uri="{FF2B5EF4-FFF2-40B4-BE49-F238E27FC236}">
                <a16:creationId xmlns:a16="http://schemas.microsoft.com/office/drawing/2014/main" id="{B4B92714-F634-0048-A2DE-32C8AE360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9974" y="5140152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8" name="Rectangle 619">
            <a:extLst>
              <a:ext uri="{FF2B5EF4-FFF2-40B4-BE49-F238E27FC236}">
                <a16:creationId xmlns:a16="http://schemas.microsoft.com/office/drawing/2014/main" id="{E777CB09-0078-B74E-A33D-B897EB56D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1186" y="5544965"/>
            <a:ext cx="368300" cy="914400"/>
          </a:xfrm>
          <a:prstGeom prst="rect">
            <a:avLst/>
          </a:prstGeom>
          <a:solidFill>
            <a:srgbClr val="DEDFF5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49" name="Rectangle 620">
            <a:extLst>
              <a:ext uri="{FF2B5EF4-FFF2-40B4-BE49-F238E27FC236}">
                <a16:creationId xmlns:a16="http://schemas.microsoft.com/office/drawing/2014/main" id="{B48091B9-B531-7141-A4CF-B5FFAA744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1186" y="5824365"/>
            <a:ext cx="368300" cy="2540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rPr>
              <a:t>PTE</a:t>
            </a:r>
          </a:p>
        </p:txBody>
      </p:sp>
      <p:sp>
        <p:nvSpPr>
          <p:cNvPr id="150" name="Line 621">
            <a:extLst>
              <a:ext uri="{FF2B5EF4-FFF2-40B4-BE49-F238E27FC236}">
                <a16:creationId xmlns:a16="http://schemas.microsoft.com/office/drawing/2014/main" id="{03EAD8A2-6C0F-DB46-B70F-2763A6A2E16D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3074" y="5173490"/>
            <a:ext cx="0" cy="7889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1" name="Line 622">
            <a:extLst>
              <a:ext uri="{FF2B5EF4-FFF2-40B4-BE49-F238E27FC236}">
                <a16:creationId xmlns:a16="http://schemas.microsoft.com/office/drawing/2014/main" id="{9B6643D5-2D1D-7442-BA01-C171052694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63074" y="5959302"/>
            <a:ext cx="133350" cy="9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2" name="Oval 623">
            <a:extLst>
              <a:ext uri="{FF2B5EF4-FFF2-40B4-BE49-F238E27FC236}">
                <a16:creationId xmlns:a16="http://schemas.microsoft.com/office/drawing/2014/main" id="{38200F61-CE37-0341-A140-AD13AFA48B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8149" y="5135390"/>
            <a:ext cx="76200" cy="762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3" name="Line 626">
            <a:extLst>
              <a:ext uri="{FF2B5EF4-FFF2-40B4-BE49-F238E27FC236}">
                <a16:creationId xmlns:a16="http://schemas.microsoft.com/office/drawing/2014/main" id="{19251A09-46CA-3B45-B0D3-AAD68A118FF6}"/>
              </a:ext>
            </a:extLst>
          </p:cNvPr>
          <p:cNvSpPr>
            <a:spLocks noChangeShapeType="1"/>
          </p:cNvSpPr>
          <p:nvPr/>
        </p:nvSpPr>
        <p:spPr bwMode="auto">
          <a:xfrm>
            <a:off x="7753986" y="3362152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4" name="Line 627">
            <a:extLst>
              <a:ext uri="{FF2B5EF4-FFF2-40B4-BE49-F238E27FC236}">
                <a16:creationId xmlns:a16="http://schemas.microsoft.com/office/drawing/2014/main" id="{5E509447-D5FC-4B45-9141-DFF3DB6E0CB6}"/>
              </a:ext>
            </a:extLst>
          </p:cNvPr>
          <p:cNvSpPr>
            <a:spLocks noChangeShapeType="1"/>
          </p:cNvSpPr>
          <p:nvPr/>
        </p:nvSpPr>
        <p:spPr bwMode="auto">
          <a:xfrm>
            <a:off x="8277861" y="3362152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5" name="Line 628">
            <a:extLst>
              <a:ext uri="{FF2B5EF4-FFF2-40B4-BE49-F238E27FC236}">
                <a16:creationId xmlns:a16="http://schemas.microsoft.com/office/drawing/2014/main" id="{7F5F1BBB-CED7-2A4A-8F29-0A5DD36763E6}"/>
              </a:ext>
            </a:extLst>
          </p:cNvPr>
          <p:cNvSpPr>
            <a:spLocks noChangeShapeType="1"/>
          </p:cNvSpPr>
          <p:nvPr/>
        </p:nvSpPr>
        <p:spPr bwMode="auto">
          <a:xfrm>
            <a:off x="8801736" y="3352627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6" name="Line 629">
            <a:extLst>
              <a:ext uri="{FF2B5EF4-FFF2-40B4-BE49-F238E27FC236}">
                <a16:creationId xmlns:a16="http://schemas.microsoft.com/office/drawing/2014/main" id="{A852C9FB-F1FD-C542-BD1C-B400B4434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4186" y="3362152"/>
            <a:ext cx="0" cy="4476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7" name="Line 631">
            <a:extLst>
              <a:ext uri="{FF2B5EF4-FFF2-40B4-BE49-F238E27FC236}">
                <a16:creationId xmlns:a16="http://schemas.microsoft.com/office/drawing/2014/main" id="{12D6923F-701F-E846-BCB7-EF9A22CA7227}"/>
              </a:ext>
            </a:extLst>
          </p:cNvPr>
          <p:cNvSpPr>
            <a:spLocks noChangeShapeType="1"/>
          </p:cNvSpPr>
          <p:nvPr/>
        </p:nvSpPr>
        <p:spPr bwMode="auto">
          <a:xfrm>
            <a:off x="7757161" y="4038427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8" name="Line 632">
            <a:extLst>
              <a:ext uri="{FF2B5EF4-FFF2-40B4-BE49-F238E27FC236}">
                <a16:creationId xmlns:a16="http://schemas.microsoft.com/office/drawing/2014/main" id="{1A31C77B-CB10-C44E-9B18-4747874F0066}"/>
              </a:ext>
            </a:extLst>
          </p:cNvPr>
          <p:cNvSpPr>
            <a:spLocks noChangeShapeType="1"/>
          </p:cNvSpPr>
          <p:nvPr/>
        </p:nvSpPr>
        <p:spPr bwMode="auto">
          <a:xfrm>
            <a:off x="8287386" y="4043190"/>
            <a:ext cx="0" cy="1476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9" name="Line 633">
            <a:extLst>
              <a:ext uri="{FF2B5EF4-FFF2-40B4-BE49-F238E27FC236}">
                <a16:creationId xmlns:a16="http://schemas.microsoft.com/office/drawing/2014/main" id="{15373593-4A8E-1940-B02B-D6A615756091}"/>
              </a:ext>
            </a:extLst>
          </p:cNvPr>
          <p:cNvSpPr>
            <a:spLocks noChangeShapeType="1"/>
          </p:cNvSpPr>
          <p:nvPr/>
        </p:nvSpPr>
        <p:spPr bwMode="auto">
          <a:xfrm>
            <a:off x="8823961" y="4041602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0" name="Line 634">
            <a:extLst>
              <a:ext uri="{FF2B5EF4-FFF2-40B4-BE49-F238E27FC236}">
                <a16:creationId xmlns:a16="http://schemas.microsoft.com/office/drawing/2014/main" id="{ECB5597A-BC40-484E-B9A3-3204B3020BA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4186" y="4041602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1" name="Line 635">
            <a:extLst>
              <a:ext uri="{FF2B5EF4-FFF2-40B4-BE49-F238E27FC236}">
                <a16:creationId xmlns:a16="http://schemas.microsoft.com/office/drawing/2014/main" id="{F644A450-58F5-1748-87E5-56A7795FAC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00036" y="419082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2" name="Line 636">
            <a:extLst>
              <a:ext uri="{FF2B5EF4-FFF2-40B4-BE49-F238E27FC236}">
                <a16:creationId xmlns:a16="http://schemas.microsoft.com/office/drawing/2014/main" id="{E6D87784-FB26-8442-B0F0-BE91D9D2459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420736" y="4192415"/>
            <a:ext cx="0" cy="37465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3" name="Line 637">
            <a:extLst>
              <a:ext uri="{FF2B5EF4-FFF2-40B4-BE49-F238E27FC236}">
                <a16:creationId xmlns:a16="http://schemas.microsoft.com/office/drawing/2014/main" id="{242A4A9D-B74D-294A-9E07-FDCF0FB4AC1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960486" y="4184477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4" name="Line 638">
            <a:extLst>
              <a:ext uri="{FF2B5EF4-FFF2-40B4-BE49-F238E27FC236}">
                <a16:creationId xmlns:a16="http://schemas.microsoft.com/office/drawing/2014/main" id="{3D774FAA-4C1B-FF4B-9F8C-A9ADF45ED26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497061" y="4194002"/>
            <a:ext cx="0" cy="373063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5" name="Line 639">
            <a:extLst>
              <a:ext uri="{FF2B5EF4-FFF2-40B4-BE49-F238E27FC236}">
                <a16:creationId xmlns:a16="http://schemas.microsoft.com/office/drawing/2014/main" id="{D3C5C884-DC49-C045-8B76-F3FCEE419500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3936" y="5549727"/>
            <a:ext cx="23495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grpSp>
        <p:nvGrpSpPr>
          <p:cNvPr id="166" name="Group 642">
            <a:extLst>
              <a:ext uri="{FF2B5EF4-FFF2-40B4-BE49-F238E27FC236}">
                <a16:creationId xmlns:a16="http://schemas.microsoft.com/office/drawing/2014/main" id="{E98B4DB2-D051-5243-8C18-A1FFDE7AE82B}"/>
              </a:ext>
            </a:extLst>
          </p:cNvPr>
          <p:cNvGrpSpPr>
            <a:grpSpLocks/>
          </p:cNvGrpSpPr>
          <p:nvPr/>
        </p:nvGrpSpPr>
        <p:grpSpPr bwMode="auto">
          <a:xfrm>
            <a:off x="3491549" y="5551315"/>
            <a:ext cx="276225" cy="450850"/>
            <a:chOff x="739" y="2900"/>
            <a:chExt cx="174" cy="284"/>
          </a:xfrm>
        </p:grpSpPr>
        <p:sp>
          <p:nvSpPr>
            <p:cNvPr id="167" name="Line 643">
              <a:extLst>
                <a:ext uri="{FF2B5EF4-FFF2-40B4-BE49-F238E27FC236}">
                  <a16:creationId xmlns:a16="http://schemas.microsoft.com/office/drawing/2014/main" id="{7946BE1B-5183-AF45-8FDA-EF361F976D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9" y="3181"/>
              <a:ext cx="40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68" name="Line 644">
              <a:extLst>
                <a:ext uri="{FF2B5EF4-FFF2-40B4-BE49-F238E27FC236}">
                  <a16:creationId xmlns:a16="http://schemas.microsoft.com/office/drawing/2014/main" id="{5F1CD3DF-D75A-B44C-B44E-FB5EE60E59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79" y="2900"/>
              <a:ext cx="0" cy="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69" name="Line 645">
              <a:extLst>
                <a:ext uri="{FF2B5EF4-FFF2-40B4-BE49-F238E27FC236}">
                  <a16:creationId xmlns:a16="http://schemas.microsoft.com/office/drawing/2014/main" id="{A41EF158-BB66-8D46-B8CF-BA7DBDDE96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9" y="2900"/>
              <a:ext cx="134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grpSp>
        <p:nvGrpSpPr>
          <p:cNvPr id="170" name="Group 646">
            <a:extLst>
              <a:ext uri="{FF2B5EF4-FFF2-40B4-BE49-F238E27FC236}">
                <a16:creationId xmlns:a16="http://schemas.microsoft.com/office/drawing/2014/main" id="{545D5B0D-893D-554D-831D-CED8A589D6EB}"/>
              </a:ext>
            </a:extLst>
          </p:cNvPr>
          <p:cNvGrpSpPr>
            <a:grpSpLocks/>
          </p:cNvGrpSpPr>
          <p:nvPr/>
        </p:nvGrpSpPr>
        <p:grpSpPr bwMode="auto">
          <a:xfrm>
            <a:off x="4129724" y="5551315"/>
            <a:ext cx="276225" cy="450850"/>
            <a:chOff x="739" y="2900"/>
            <a:chExt cx="174" cy="284"/>
          </a:xfrm>
        </p:grpSpPr>
        <p:sp>
          <p:nvSpPr>
            <p:cNvPr id="171" name="Line 647">
              <a:extLst>
                <a:ext uri="{FF2B5EF4-FFF2-40B4-BE49-F238E27FC236}">
                  <a16:creationId xmlns:a16="http://schemas.microsoft.com/office/drawing/2014/main" id="{09CCB128-CB16-8246-ADDE-0524F06E8F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9" y="3181"/>
              <a:ext cx="40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72" name="Line 648">
              <a:extLst>
                <a:ext uri="{FF2B5EF4-FFF2-40B4-BE49-F238E27FC236}">
                  <a16:creationId xmlns:a16="http://schemas.microsoft.com/office/drawing/2014/main" id="{6ED1E9FA-A9F4-454E-B3FA-93A41C7D2A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79" y="2900"/>
              <a:ext cx="0" cy="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73" name="Line 649">
              <a:extLst>
                <a:ext uri="{FF2B5EF4-FFF2-40B4-BE49-F238E27FC236}">
                  <a16:creationId xmlns:a16="http://schemas.microsoft.com/office/drawing/2014/main" id="{52BAAB36-50E6-6840-85DA-3EFC4E2DFB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9" y="2900"/>
              <a:ext cx="134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sp>
        <p:nvSpPr>
          <p:cNvPr id="174" name="TextBox 173">
            <a:extLst>
              <a:ext uri="{FF2B5EF4-FFF2-40B4-BE49-F238E27FC236}">
                <a16:creationId xmlns:a16="http://schemas.microsoft.com/office/drawing/2014/main" id="{2251869B-C2FF-F345-A063-6A4712A1D9A1}"/>
              </a:ext>
            </a:extLst>
          </p:cNvPr>
          <p:cNvSpPr txBox="1"/>
          <p:nvPr/>
        </p:nvSpPr>
        <p:spPr>
          <a:xfrm>
            <a:off x="8574664" y="5588401"/>
            <a:ext cx="23972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VIPT:</a:t>
            </a:r>
          </a:p>
          <a:p>
            <a:r>
              <a:rPr lang="zh-CN" altLang="en-US" b="1" i="1" dirty="0">
                <a:solidFill>
                  <a:srgbClr val="FF0000"/>
                </a:solidFill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Virtually indexed, physically tagged</a:t>
            </a:r>
          </a:p>
        </p:txBody>
      </p:sp>
    </p:spTree>
    <p:extLst>
      <p:ext uri="{BB962C8B-B14F-4D97-AF65-F5344CB8AC3E}">
        <p14:creationId xmlns:p14="http://schemas.microsoft.com/office/powerpoint/2010/main" val="1791758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15151</TotalTime>
  <Words>3459</Words>
  <Application>Microsoft Macintosh PowerPoint</Application>
  <PresentationFormat>Widescreen</PresentationFormat>
  <Paragraphs>741</Paragraphs>
  <Slides>37</Slides>
  <Notes>30</Notes>
  <HiddenSlides>4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-webkit-standard</vt:lpstr>
      <vt:lpstr>Consolas</vt:lpstr>
      <vt:lpstr>Courier New</vt:lpstr>
      <vt:lpstr>Calibri Light</vt:lpstr>
      <vt:lpstr>SimHei</vt:lpstr>
      <vt:lpstr>Calibri</vt:lpstr>
      <vt:lpstr>Arial</vt:lpstr>
      <vt:lpstr>Wingdings</vt:lpstr>
      <vt:lpstr>Office Theme</vt:lpstr>
      <vt:lpstr>Virtual Memory II: Systems &amp;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刘 沛雨</dc:creator>
  <cp:lastModifiedBy>刘 沛雨</cp:lastModifiedBy>
  <cp:revision>379</cp:revision>
  <dcterms:created xsi:type="dcterms:W3CDTF">2024-09-08T14:28:50Z</dcterms:created>
  <dcterms:modified xsi:type="dcterms:W3CDTF">2025-12-10T09:03:18Z</dcterms:modified>
</cp:coreProperties>
</file>

<file path=docProps/thumbnail.jpeg>
</file>